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494" r:id="rId3"/>
    <p:sldId id="313" r:id="rId4"/>
    <p:sldId id="285" r:id="rId5"/>
    <p:sldId id="284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314" r:id="rId20"/>
    <p:sldId id="260" r:id="rId21"/>
    <p:sldId id="261" r:id="rId22"/>
    <p:sldId id="299" r:id="rId23"/>
    <p:sldId id="279" r:id="rId24"/>
    <p:sldId id="278" r:id="rId25"/>
    <p:sldId id="300" r:id="rId26"/>
    <p:sldId id="302" r:id="rId27"/>
    <p:sldId id="280" r:id="rId28"/>
    <p:sldId id="264" r:id="rId29"/>
    <p:sldId id="303" r:id="rId30"/>
    <p:sldId id="304" r:id="rId31"/>
    <p:sldId id="305" r:id="rId32"/>
    <p:sldId id="272" r:id="rId33"/>
    <p:sldId id="316" r:id="rId34"/>
    <p:sldId id="317" r:id="rId35"/>
    <p:sldId id="309" r:id="rId36"/>
    <p:sldId id="306" r:id="rId37"/>
    <p:sldId id="265" r:id="rId38"/>
    <p:sldId id="266" r:id="rId39"/>
    <p:sldId id="269" r:id="rId40"/>
    <p:sldId id="267" r:id="rId41"/>
    <p:sldId id="268" r:id="rId42"/>
    <p:sldId id="270" r:id="rId43"/>
    <p:sldId id="271" r:id="rId44"/>
    <p:sldId id="308" r:id="rId45"/>
    <p:sldId id="277" r:id="rId46"/>
    <p:sldId id="273" r:id="rId47"/>
    <p:sldId id="274" r:id="rId48"/>
    <p:sldId id="275" r:id="rId49"/>
    <p:sldId id="495" r:id="rId50"/>
    <p:sldId id="496" r:id="rId51"/>
    <p:sldId id="497" r:id="rId52"/>
    <p:sldId id="498" r:id="rId53"/>
    <p:sldId id="315" r:id="rId54"/>
    <p:sldId id="276" r:id="rId55"/>
    <p:sldId id="31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16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F6128-E42E-4F26-81A4-50A359A7F74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EAEC3-97DF-4F43-B1DD-9F4A6F55445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A6E25-FF67-AD4D-A426-DBA41759B74E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08936-0E14-6A45-9E18-04BD7CF3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BD7E-1AD9-4D83-BDDC-8487F20DA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1A691-A584-4160-96CF-1349568EF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32190-3B65-46B2-A1CC-E8C3E1AA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86164-064A-41C3-AAF0-C86CF06A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BFD2C-D4D3-4D87-B398-5F338C5B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1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1D5C-C2B2-427C-AAA5-24AD278F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1D151D-B3E7-4239-8B7F-76D2462CB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B2F26-C650-4497-8BF9-CB2F0F17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3BBF1-E7C2-423D-88B5-AEE3C320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8369-28C1-49C6-9E2B-530D15B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9B3E1-D5AB-4AA8-84E8-613201FC5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352C9-54A1-4771-A2A5-376988C90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4D4E8-B235-4898-A9D8-62A0C73F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78C5B-5115-4C0A-B374-955225FD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234D1-86CD-418A-BEF1-0197937C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40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4518-5292-4927-ABFC-1257AE39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9FE2-F765-4FD3-9978-6FADAEE3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94A0D-F949-44A6-B142-E7EC5F37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158C8-CF2F-419F-9256-760619B9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C99B7-3927-4E42-9688-674CA05D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1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091E4-AE99-468D-98F6-C67FE08D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7FF7B-F553-4484-9965-5DC30349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4F506-8C29-4855-9A15-944FE56A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56E66-56E2-4931-B751-3370AC1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A41AB-D764-4EE6-AE15-C7938D03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4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BD48-EF9C-44E2-8B03-09BA0437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77D14-3C63-432F-B772-96E6D1667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EC298-03FB-4D1F-8828-0F2692804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69BB0-BF96-4087-A968-11EFC467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1B70F-3C4B-46C5-B6DD-5F88E5B3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068EF-E243-429F-84E4-F0544AAD8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B73D-A35C-4682-A809-18844198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8015C-0DF2-4B42-8FC0-24DC622D4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CFF5A-D070-4880-ABA0-9B65C57B3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2D256-0945-4D42-92D6-0E6B57FE43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020291-AD9F-49DB-B2E6-B4F2F1A89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06A2B-8FB4-4B36-BEA5-06AA91C5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ECFCC-5F11-4123-A2F7-897B6F3B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862863-E425-4762-9CBC-79C700DC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4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CD4A-DA74-4027-BEC7-700E9AF7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235F7-8944-40D4-8FE0-7EEE6CC7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4A9AC-DD90-411C-8327-AFD89BF4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41DF9-6EA5-4EE8-B017-FF2EB9AE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6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4D553-708F-4510-ACD1-66FC516E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FA6462-80BB-43EC-8B66-C9AD5484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7F2B9-C4EB-4C58-9583-B920C971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6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F858-5FF5-43AD-B706-C837031B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81051-0E68-401B-B3E2-A55F3755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9338E-9622-4CCC-B1AD-37AD6A23B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8B23C-C590-4FB1-B920-692C797A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9ED1C-13EE-4E5E-A997-62E070D4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520A6-76F9-4386-A4D6-AE989288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2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3EF9-4622-4F61-ABAC-9005C514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0A79EA-A713-4B42-ACC8-52B7FDDB2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F7B67-115F-40DD-AFC4-506491C66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085F9-76B1-445D-99E6-54C74D53F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94691-071B-42A1-A55A-1B4E15F8E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1A44A-5562-4CA7-878B-680F8110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08CC0-1C7B-4983-ADA3-3A48651F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DD560-5F26-46E7-A64F-76B1B8FCF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D787C-1C8F-40F4-A765-1E156E803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5F6E9-4D73-4617-A82B-60856B51D0B8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C461-5E01-4E1E-88D8-95D3D3FD7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ABE73-BFC2-4359-9A20-DE4648CD0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89EB-7431-4BBB-BB35-7BB6097DA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2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DC2C-25E4-4B5C-8E3D-50B9CAC80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442" y="1363663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Oncoplastic Techniques For Partial Breast Reconstruction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A0C91-C396-4370-8AE6-86A96FD31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Cristiano Boneti, MD, FACS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Plastic Surgery and Oncology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Cancer Institute of America, Los Angeles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881DDCD9-92F8-4A5C-B059-CD476660C251}"/>
              </a:ext>
            </a:extLst>
          </p:cNvPr>
          <p:cNvSpPr txBox="1">
            <a:spLocks/>
          </p:cNvSpPr>
          <p:nvPr/>
        </p:nvSpPr>
        <p:spPr>
          <a:xfrm>
            <a:off x="874184" y="-125410"/>
            <a:ext cx="10568516" cy="9429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96" b="1" dirty="0">
                <a:solidFill>
                  <a:srgbClr val="FFC000"/>
                </a:solidFill>
              </a:rPr>
              <a:t>Annual Congress of National Cancer Institute – Cairo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E155A-6870-457F-8A6B-4AB0D1CC2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75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58571"/>
            <a:ext cx="8913813" cy="723287"/>
          </a:xfrm>
        </p:spPr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Biological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424" y="1922887"/>
            <a:ext cx="7610476" cy="4674907"/>
          </a:xfrm>
        </p:spPr>
        <p:txBody>
          <a:bodyPr>
            <a:normAutofit lnSpcReduction="10000"/>
          </a:bodyPr>
          <a:lstStyle/>
          <a:p>
            <a:r>
              <a:rPr lang="en-US" b="1">
                <a:solidFill>
                  <a:schemeClr val="bg1"/>
                </a:solidFill>
              </a:rPr>
              <a:t>Effect on cells depends on cell division</a:t>
            </a:r>
          </a:p>
          <a:p>
            <a:r>
              <a:rPr lang="en-US" b="1">
                <a:solidFill>
                  <a:schemeClr val="bg1"/>
                </a:solidFill>
              </a:rPr>
              <a:t>Cells that don’t divide are RESISTANT to radiation damage</a:t>
            </a:r>
          </a:p>
          <a:p>
            <a:r>
              <a:rPr lang="en-US" b="1">
                <a:solidFill>
                  <a:schemeClr val="bg1"/>
                </a:solidFill>
              </a:rPr>
              <a:t>Our body’s rapidly dividing cells MOST susceptible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Blood (ie. platelets &amp; WBC’s)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Gastrointestinal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Skin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Central nervous system</a:t>
            </a:r>
          </a:p>
          <a:p>
            <a:r>
              <a:rPr lang="en-US" b="1">
                <a:solidFill>
                  <a:schemeClr val="bg1"/>
                </a:solidFill>
              </a:rPr>
              <a:t>LEAST sensitive tissues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Collagen, bone, muscle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2F8E5-3896-465E-BE5B-3CBB8148F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58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666656"/>
            <a:ext cx="8913813" cy="914400"/>
          </a:xfrm>
        </p:spPr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Effects on Wound Healing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424" y="2195188"/>
            <a:ext cx="7610476" cy="4071142"/>
          </a:xfrm>
        </p:spPr>
        <p:txBody>
          <a:bodyPr>
            <a:normAutofit lnSpcReduction="10000"/>
          </a:bodyPr>
          <a:lstStyle/>
          <a:p>
            <a:r>
              <a:rPr lang="en-US" b="1">
                <a:solidFill>
                  <a:schemeClr val="bg1"/>
                </a:solidFill>
              </a:rPr>
              <a:t>Phases of wound healing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Complex process of cells &amp; cytokines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Ordered sequence</a:t>
            </a:r>
          </a:p>
          <a:p>
            <a:r>
              <a:rPr lang="en-US" b="1">
                <a:solidFill>
                  <a:schemeClr val="bg1"/>
                </a:solidFill>
              </a:rPr>
              <a:t>RT disrupts this sequence </a:t>
            </a:r>
            <a:r>
              <a:rPr lang="en-US" b="1">
                <a:solidFill>
                  <a:schemeClr val="bg1"/>
                </a:solidFill>
                <a:sym typeface="Wingdings"/>
              </a:rPr>
              <a:t> “vicious cycle”  inflammation &amp; cell regeneration</a:t>
            </a:r>
          </a:p>
          <a:p>
            <a:r>
              <a:rPr lang="en-US" b="1">
                <a:solidFill>
                  <a:schemeClr val="bg1"/>
                </a:solidFill>
              </a:rPr>
              <a:t>Factors include: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Time-dose-volume relationship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Type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Energy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Part of body irradiated</a:t>
            </a:r>
          </a:p>
          <a:p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F015E-CCC5-4CA8-9032-90BF38682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07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33" y="109835"/>
            <a:ext cx="76200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15A70-341D-4D0E-8EB6-B4A21A3449CD}"/>
              </a:ext>
            </a:extLst>
          </p:cNvPr>
          <p:cNvSpPr txBox="1"/>
          <p:nvPr/>
        </p:nvSpPr>
        <p:spPr>
          <a:xfrm>
            <a:off x="304071" y="5824835"/>
            <a:ext cx="1072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</a:rPr>
              <a:t>Frank </a:t>
            </a:r>
            <a:r>
              <a:rPr lang="en-US" b="1" i="1" dirty="0" err="1">
                <a:solidFill>
                  <a:srgbClr val="FFC000"/>
                </a:solidFill>
              </a:rPr>
              <a:t>Haubner</a:t>
            </a:r>
            <a:r>
              <a:rPr lang="en-US" b="1" i="1" dirty="0">
                <a:solidFill>
                  <a:srgbClr val="FFC000"/>
                </a:solidFill>
              </a:rPr>
              <a:t>, Elisabeth </a:t>
            </a:r>
            <a:r>
              <a:rPr lang="en-US" b="1" i="1" dirty="0" err="1">
                <a:solidFill>
                  <a:srgbClr val="FFC000"/>
                </a:solidFill>
              </a:rPr>
              <a:t>Ohmann</a:t>
            </a:r>
            <a:r>
              <a:rPr lang="en-US" b="1" i="1" dirty="0">
                <a:solidFill>
                  <a:srgbClr val="FFC000"/>
                </a:solidFill>
              </a:rPr>
              <a:t>, Fabian Pohl, Jürgen </a:t>
            </a:r>
            <a:r>
              <a:rPr lang="en-US" b="1" i="1" dirty="0" err="1">
                <a:solidFill>
                  <a:srgbClr val="FFC000"/>
                </a:solidFill>
              </a:rPr>
              <a:t>Strutz</a:t>
            </a:r>
            <a:r>
              <a:rPr lang="en-US" b="1" i="1" dirty="0">
                <a:solidFill>
                  <a:srgbClr val="FFC000"/>
                </a:solidFill>
              </a:rPr>
              <a:t> and Holger G </a:t>
            </a:r>
            <a:r>
              <a:rPr lang="en-US" b="1" i="1" dirty="0" err="1">
                <a:solidFill>
                  <a:srgbClr val="FFC000"/>
                </a:solidFill>
              </a:rPr>
              <a:t>Gassner</a:t>
            </a:r>
            <a:r>
              <a:rPr lang="en-US" b="1" i="1" dirty="0">
                <a:solidFill>
                  <a:srgbClr val="FFC000"/>
                </a:solidFill>
              </a:rPr>
              <a:t>. Wound healing after radiation therapy: Review of the literature Radiation Oncology20127:162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32473-28C3-44B4-8BB0-6D6562560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8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23288"/>
            <a:ext cx="8913813" cy="829135"/>
          </a:xfrm>
        </p:spPr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Effects on Wound Healing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424" y="1993452"/>
            <a:ext cx="7610476" cy="4533776"/>
          </a:xfrm>
        </p:spPr>
        <p:txBody>
          <a:bodyPr/>
          <a:lstStyle/>
          <a:p>
            <a:pPr marL="0" indent="0">
              <a:buNone/>
            </a:pPr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Reactions usually more severe at appositional skin sites: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Axilla, IMF, groin, perineum</a:t>
            </a:r>
          </a:p>
          <a:p>
            <a:r>
              <a:rPr lang="en-US" b="1">
                <a:solidFill>
                  <a:schemeClr val="bg1"/>
                </a:solidFill>
              </a:rPr>
              <a:t>Also involves tissue quality, patient age, medical comorbidities &amp; nutritional status</a:t>
            </a:r>
          </a:p>
          <a:p>
            <a:r>
              <a:rPr lang="en-US" b="1">
                <a:solidFill>
                  <a:schemeClr val="bg1"/>
                </a:solidFill>
              </a:rPr>
              <a:t>Early vs Late side-effects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6AB69-0E51-400E-987E-12B2BD0B7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38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666656"/>
            <a:ext cx="8913813" cy="914400"/>
          </a:xfrm>
        </p:spPr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Early RT-Induced Skin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424" y="2414706"/>
            <a:ext cx="7610476" cy="3851624"/>
          </a:xfrm>
        </p:spPr>
        <p:txBody>
          <a:bodyPr>
            <a:normAutofit fontScale="92500"/>
          </a:bodyPr>
          <a:lstStyle/>
          <a:p>
            <a:r>
              <a:rPr lang="en-US" b="1">
                <a:solidFill>
                  <a:schemeClr val="bg1"/>
                </a:solidFill>
              </a:rPr>
              <a:t>Occur during radiation therapy or within weeks after</a:t>
            </a:r>
          </a:p>
          <a:p>
            <a:r>
              <a:rPr lang="en-US" b="1">
                <a:solidFill>
                  <a:schemeClr val="bg1"/>
                </a:solidFill>
              </a:rPr>
              <a:t>Mainly effects proliferation phase</a:t>
            </a:r>
          </a:p>
          <a:p>
            <a:r>
              <a:rPr lang="en-US" b="1">
                <a:solidFill>
                  <a:schemeClr val="bg1"/>
                </a:solidFill>
              </a:rPr>
              <a:t>Single dose (5-8 Gy) can induce transient </a:t>
            </a:r>
            <a:r>
              <a:rPr lang="en-US" b="1" u="sng">
                <a:solidFill>
                  <a:schemeClr val="bg1"/>
                </a:solidFill>
              </a:rPr>
              <a:t>erythema</a:t>
            </a:r>
            <a:r>
              <a:rPr lang="en-US" b="1">
                <a:solidFill>
                  <a:schemeClr val="bg1"/>
                </a:solidFill>
              </a:rPr>
              <a:t> within 1-2 days, due to capillary congestion</a:t>
            </a:r>
          </a:p>
          <a:p>
            <a:r>
              <a:rPr lang="en-US" b="1">
                <a:solidFill>
                  <a:schemeClr val="bg1"/>
                </a:solidFill>
              </a:rPr>
              <a:t>Leads to warm edema &amp; dry or moist </a:t>
            </a:r>
            <a:r>
              <a:rPr lang="en-US" b="1" u="sng">
                <a:solidFill>
                  <a:schemeClr val="bg1"/>
                </a:solidFill>
              </a:rPr>
              <a:t>desquamation</a:t>
            </a:r>
          </a:p>
          <a:p>
            <a:r>
              <a:rPr lang="en-US" b="1">
                <a:solidFill>
                  <a:schemeClr val="bg1"/>
                </a:solidFill>
              </a:rPr>
              <a:t>Hyperpigmentation &amp; hair loss</a:t>
            </a:r>
          </a:p>
          <a:p>
            <a:r>
              <a:rPr lang="en-US" b="1">
                <a:solidFill>
                  <a:schemeClr val="bg1"/>
                </a:solidFill>
              </a:rPr>
              <a:t>Due to effect on replicating basal layer of epidermis</a:t>
            </a:r>
          </a:p>
          <a:p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42D36-4C6D-484C-8F1C-5DBE812A7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48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Early RT-Induced Skin Reactions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These effects tend to reach a peak and begin to subside before treatment ends</a:t>
            </a:r>
          </a:p>
          <a:p>
            <a:r>
              <a:rPr lang="en-US" b="1">
                <a:solidFill>
                  <a:schemeClr val="bg1"/>
                </a:solidFill>
              </a:rPr>
              <a:t>Changes also occur in small vessels &amp; lymphatics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These tend to persist leading to chronic reactions</a:t>
            </a:r>
          </a:p>
          <a:p>
            <a:r>
              <a:rPr lang="en-US" b="1">
                <a:solidFill>
                  <a:schemeClr val="bg1"/>
                </a:solidFill>
              </a:rPr>
              <a:t>Cytokine overexpression </a:t>
            </a:r>
            <a:r>
              <a:rPr lang="en-US" b="1">
                <a:solidFill>
                  <a:schemeClr val="bg1"/>
                </a:solidFill>
                <a:sym typeface="Wingdings"/>
              </a:rPr>
              <a:t>  FIBROSIS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4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319" y="1332792"/>
            <a:ext cx="8603390" cy="4217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EB7C92-8A59-4595-8227-D078C123F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3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666656"/>
            <a:ext cx="8913813" cy="914400"/>
          </a:xfrm>
        </p:spPr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Delayed RT-Induced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424" y="2085428"/>
            <a:ext cx="7610476" cy="4180902"/>
          </a:xfrm>
        </p:spPr>
        <p:txBody>
          <a:bodyPr>
            <a:normAutofit fontScale="92500" lnSpcReduction="10000"/>
          </a:bodyPr>
          <a:lstStyle/>
          <a:p>
            <a:r>
              <a:rPr lang="en-US" b="1">
                <a:solidFill>
                  <a:schemeClr val="bg1"/>
                </a:solidFill>
              </a:rPr>
              <a:t>RT has a lasting affect</a:t>
            </a:r>
          </a:p>
          <a:p>
            <a:r>
              <a:rPr lang="en-US" b="1">
                <a:solidFill>
                  <a:schemeClr val="bg1"/>
                </a:solidFill>
              </a:rPr>
              <a:t>Effect spans further than DNA level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Affects micro-environment &amp; cell-cell interactions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“Chronic state of genomic instability”</a:t>
            </a:r>
          </a:p>
          <a:p>
            <a:r>
              <a:rPr lang="en-US" b="1">
                <a:solidFill>
                  <a:schemeClr val="bg1"/>
                </a:solidFill>
              </a:rPr>
              <a:t>Non-mutagenic effects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Fibrosis &amp; vascular damage</a:t>
            </a:r>
          </a:p>
          <a:p>
            <a:r>
              <a:rPr lang="en-US" b="1">
                <a:solidFill>
                  <a:schemeClr val="bg1"/>
                </a:solidFill>
              </a:rPr>
              <a:t>Late findings include skin atrophy, dryness, telangiectasias, dyspigmentation, fibrosis &amp; ulcers</a:t>
            </a:r>
          </a:p>
          <a:p>
            <a:r>
              <a:rPr lang="en-US" b="1">
                <a:solidFill>
                  <a:schemeClr val="bg1"/>
                </a:solidFill>
              </a:rPr>
              <a:t>Due to affect on remodeling phase (</a:t>
            </a:r>
            <a:r>
              <a:rPr lang="en-US" b="1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en-US" b="1">
                <a:solidFill>
                  <a:schemeClr val="bg1"/>
                </a:solidFill>
                <a:sym typeface="Wingdings"/>
              </a:rPr>
              <a:t> </a:t>
            </a:r>
            <a:r>
              <a:rPr lang="en-US" b="1">
                <a:solidFill>
                  <a:schemeClr val="bg1"/>
                </a:solidFill>
              </a:rPr>
              <a:t>MMF’s) </a:t>
            </a:r>
            <a:r>
              <a:rPr lang="en-US" b="1">
                <a:solidFill>
                  <a:schemeClr val="bg1"/>
                </a:solidFill>
                <a:sym typeface="Wingdings"/>
              </a:rPr>
              <a:t> Fibroblasts generate disorganized collagen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734B3-199B-4E6B-86DB-0FAF62400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1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BD260-6C47-4FF7-8293-8698176A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Reconstruction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ED334-71B1-40B7-B6F3-E717E3002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Numerous Techniques Exist</a:t>
            </a: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Decision Of Which To Use Depends On Desired Breast Size, Severity of Radiation Changes, And Defect Location</a:t>
            </a: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38996-3FEC-4441-852C-CA1BEFE3D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36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895B-CD50-401F-A406-7E4020F6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Delayed or Secondary Partial Breast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5BE78-0574-43F2-8051-06BD0DE70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Determine Patient Expectations: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Symmetry</a:t>
            </a:r>
          </a:p>
          <a:p>
            <a:pPr lvl="1"/>
            <a:endParaRPr lang="en-US" b="1">
              <a:solidFill>
                <a:schemeClr val="bg1"/>
              </a:solidFill>
            </a:endParaRPr>
          </a:p>
          <a:p>
            <a:pPr lvl="1"/>
            <a:r>
              <a:rPr lang="en-US" b="1">
                <a:solidFill>
                  <a:schemeClr val="bg1"/>
                </a:solidFill>
              </a:rPr>
              <a:t>Ideal Breast Volume (Reduction, Reshaping, Augmentation)</a:t>
            </a:r>
          </a:p>
          <a:p>
            <a:pPr lvl="1"/>
            <a:endParaRPr lang="en-US" b="1">
              <a:solidFill>
                <a:schemeClr val="bg1"/>
              </a:solidFill>
            </a:endParaRPr>
          </a:p>
          <a:p>
            <a:pPr lvl="1"/>
            <a:r>
              <a:rPr lang="en-US" b="1">
                <a:solidFill>
                  <a:schemeClr val="bg1"/>
                </a:solidFill>
              </a:rPr>
              <a:t>Radiation Changes (Mild, Moderate, Severe)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D2721-430B-4038-B591-C437A4076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8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19B2E7-2352-4F7A-AE6F-03AC6B75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Disclosures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EC19C1-6438-404B-837C-C5D353E67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Consulting Agreement -  </a:t>
            </a:r>
            <a:r>
              <a:rPr lang="en-US" b="1" dirty="0" err="1">
                <a:solidFill>
                  <a:schemeClr val="bg1"/>
                </a:solidFill>
              </a:rPr>
              <a:t>AirXpanders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Consulting Agreement -  </a:t>
            </a:r>
            <a:r>
              <a:rPr lang="en-US" b="1" dirty="0" err="1">
                <a:solidFill>
                  <a:schemeClr val="bg1"/>
                </a:solidFill>
              </a:rPr>
              <a:t>Allergan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E8C6E-6083-41EF-9312-34D516AA9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2046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99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AADA-7142-4275-8C26-5C2DF08E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Reconstruction Options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AE57-3468-4E74-888C-9AF3B15E5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Unfavorable Defects In Smaller Breasts Will Benefit From Volume Replacement Techniques:</a:t>
            </a:r>
          </a:p>
          <a:p>
            <a:pPr lvl="1"/>
            <a:r>
              <a:rPr lang="en-US" b="1" err="1">
                <a:solidFill>
                  <a:schemeClr val="bg1"/>
                </a:solidFill>
              </a:rPr>
              <a:t>Fasciocutaneous</a:t>
            </a:r>
            <a:r>
              <a:rPr lang="en-US" b="1">
                <a:solidFill>
                  <a:schemeClr val="bg1"/>
                </a:solidFill>
              </a:rPr>
              <a:t> or </a:t>
            </a:r>
            <a:r>
              <a:rPr lang="en-US" b="1" err="1">
                <a:solidFill>
                  <a:schemeClr val="bg1"/>
                </a:solidFill>
              </a:rPr>
              <a:t>Myocutaneous</a:t>
            </a:r>
            <a:r>
              <a:rPr lang="en-US" b="1">
                <a:solidFill>
                  <a:schemeClr val="bg1"/>
                </a:solidFill>
              </a:rPr>
              <a:t> Flaps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Breast Implant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Fat Grafting</a:t>
            </a:r>
          </a:p>
          <a:p>
            <a:pPr lvl="1"/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Moderate or Larger Breasts 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Volume Reduction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Volume Displacement Using Local Tissue Rearrangement 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Often Requires A </a:t>
            </a:r>
            <a:r>
              <a:rPr lang="en-US" b="1" err="1">
                <a:solidFill>
                  <a:schemeClr val="bg1"/>
                </a:solidFill>
              </a:rPr>
              <a:t>Contralatearl</a:t>
            </a:r>
            <a:r>
              <a:rPr lang="en-US" b="1">
                <a:solidFill>
                  <a:schemeClr val="bg1"/>
                </a:solidFill>
              </a:rPr>
              <a:t> Procedure For Symmetry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6BD14-8C6F-4BD5-941D-F591DFBE8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2A0F-3CC8-4517-AB32-7CD72E67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rgbClr val="FFC000"/>
                </a:solidFill>
              </a:rPr>
              <a:t>Fasciocutaneous</a:t>
            </a:r>
            <a:r>
              <a:rPr lang="en-US" b="1">
                <a:solidFill>
                  <a:srgbClr val="FFC000"/>
                </a:solidFill>
              </a:rPr>
              <a:t> or </a:t>
            </a:r>
            <a:r>
              <a:rPr lang="en-US" b="1" err="1">
                <a:solidFill>
                  <a:srgbClr val="FFC000"/>
                </a:solidFill>
              </a:rPr>
              <a:t>Myocutaneous</a:t>
            </a:r>
            <a:r>
              <a:rPr lang="en-US" b="1">
                <a:solidFill>
                  <a:srgbClr val="FFC000"/>
                </a:solidFill>
              </a:rPr>
              <a:t> Flaps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BD644-383D-4C16-BD36-939F33327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err="1">
                <a:solidFill>
                  <a:schemeClr val="bg1"/>
                </a:solidFill>
              </a:rPr>
              <a:t>Thoracoepigastric</a:t>
            </a:r>
            <a:r>
              <a:rPr lang="en-US" b="1">
                <a:solidFill>
                  <a:schemeClr val="bg1"/>
                </a:solidFill>
              </a:rPr>
              <a:t> Flap</a:t>
            </a: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Latissimus /Split Latissimus Flap</a:t>
            </a:r>
          </a:p>
          <a:p>
            <a:pPr lvl="1"/>
            <a:r>
              <a:rPr lang="en-US" b="1" err="1">
                <a:solidFill>
                  <a:schemeClr val="bg1"/>
                </a:solidFill>
              </a:rPr>
              <a:t>Myocutaneous</a:t>
            </a:r>
            <a:r>
              <a:rPr lang="en-US" b="1">
                <a:solidFill>
                  <a:schemeClr val="bg1"/>
                </a:solidFill>
              </a:rPr>
              <a:t> vs Muscle Alone</a:t>
            </a:r>
          </a:p>
          <a:p>
            <a:pPr lvl="1"/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TRAM flap</a:t>
            </a: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SIEA/DIEP/Muscle Sparing TRAM/ Free TRAM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42BFC-8148-4B00-9297-4D037C0AF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40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1AB5-8A8C-4AFB-A2E4-6C436769B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rgbClr val="FFC000"/>
                </a:solidFill>
              </a:rPr>
              <a:t>Thoracoepigastric</a:t>
            </a:r>
            <a:r>
              <a:rPr lang="en-US" b="1">
                <a:solidFill>
                  <a:srgbClr val="FFC000"/>
                </a:solidFill>
              </a:rPr>
              <a:t> Flap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7336-8B88-4673-8618-9CB757A26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>
                <a:solidFill>
                  <a:schemeClr val="bg1"/>
                </a:solidFill>
              </a:rPr>
              <a:t>It Is A Composed of Skin and Adipose Tissue Down To The Fascial Level</a:t>
            </a:r>
          </a:p>
          <a:p>
            <a:r>
              <a:rPr lang="en-US" b="1">
                <a:solidFill>
                  <a:schemeClr val="bg1"/>
                </a:solidFill>
              </a:rPr>
              <a:t>It Is An Axial Flap Based On Perforators From the Superior Epigastric Artery By Means Of The Rectus Muscle</a:t>
            </a:r>
          </a:p>
          <a:p>
            <a:r>
              <a:rPr lang="en-US" b="1">
                <a:solidFill>
                  <a:schemeClr val="bg1"/>
                </a:solidFill>
              </a:rPr>
              <a:t>It Is Designed Transversely To Take Advantage Of The Medial Blood Supply</a:t>
            </a:r>
          </a:p>
          <a:p>
            <a:r>
              <a:rPr lang="en-US" b="1">
                <a:solidFill>
                  <a:schemeClr val="bg1"/>
                </a:solidFill>
              </a:rPr>
              <a:t>Dissection From Lateral To Medial Stopping 2 Cm From Midline To Avoid Damage To Perforating Blood Supply</a:t>
            </a:r>
          </a:p>
          <a:p>
            <a:r>
              <a:rPr lang="en-US" b="1">
                <a:solidFill>
                  <a:schemeClr val="bg1"/>
                </a:solidFill>
              </a:rPr>
              <a:t>Most Reliable to the Anterior Axillary Line</a:t>
            </a:r>
          </a:p>
          <a:p>
            <a:r>
              <a:rPr lang="en-US" b="1">
                <a:solidFill>
                  <a:schemeClr val="bg1"/>
                </a:solidFill>
              </a:rPr>
              <a:t>Donor Site Can Usually Be Closed Primarily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7C71A-D8E8-4597-9A83-02BDAC4EB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E880-A67F-4969-906A-E388ED6AC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man&#10;&#10;Description generated with very high confidence">
            <a:extLst>
              <a:ext uri="{FF2B5EF4-FFF2-40B4-BE49-F238E27FC236}">
                <a16:creationId xmlns:a16="http://schemas.microsoft.com/office/drawing/2014/main" id="{D68ED8FB-A8F9-4CF9-BD9C-3AAF861B9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20301" b="33955"/>
          <a:stretch/>
        </p:blipFill>
        <p:spPr>
          <a:xfrm>
            <a:off x="5778777" y="1017037"/>
            <a:ext cx="6413223" cy="5775649"/>
          </a:xfrm>
        </p:spPr>
      </p:pic>
      <p:pic>
        <p:nvPicPr>
          <p:cNvPr id="7" name="Picture 6" descr="A picture containing person, man, indoor&#10;&#10;Description generated with very high confidence">
            <a:extLst>
              <a:ext uri="{FF2B5EF4-FFF2-40B4-BE49-F238E27FC236}">
                <a16:creationId xmlns:a16="http://schemas.microsoft.com/office/drawing/2014/main" id="{8D830E21-89D7-4BB0-8B26-9677460E6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6" t="14150" r="21565" b="31429"/>
          <a:stretch/>
        </p:blipFill>
        <p:spPr>
          <a:xfrm>
            <a:off x="-1" y="0"/>
            <a:ext cx="5775649" cy="63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50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0F85-D91D-49CD-82D2-F52086CF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bed, wall&#10;&#10;Description generated with very high confidence">
            <a:extLst>
              <a:ext uri="{FF2B5EF4-FFF2-40B4-BE49-F238E27FC236}">
                <a16:creationId xmlns:a16="http://schemas.microsoft.com/office/drawing/2014/main" id="{16A4984A-B256-464F-ACC8-17C3BAC4A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4" t="37849" r="28856" b="25930"/>
          <a:stretch/>
        </p:blipFill>
        <p:spPr>
          <a:xfrm>
            <a:off x="6200878" y="2519264"/>
            <a:ext cx="5991122" cy="4338735"/>
          </a:xfrm>
        </p:spPr>
      </p:pic>
      <p:pic>
        <p:nvPicPr>
          <p:cNvPr id="7" name="Picture 6" descr="A person lying on a bed&#10;&#10;Description generated with very high confidence">
            <a:extLst>
              <a:ext uri="{FF2B5EF4-FFF2-40B4-BE49-F238E27FC236}">
                <a16:creationId xmlns:a16="http://schemas.microsoft.com/office/drawing/2014/main" id="{AE3CD108-1512-4B0A-BD32-824060303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32381" r="31360" b="26712"/>
          <a:stretch/>
        </p:blipFill>
        <p:spPr>
          <a:xfrm>
            <a:off x="0" y="-1"/>
            <a:ext cx="6102220" cy="51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28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BB7D-9320-4E90-99B9-1627D875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Latissimus </a:t>
            </a:r>
            <a:r>
              <a:rPr lang="en-US" b="1" err="1">
                <a:solidFill>
                  <a:srgbClr val="FFC000"/>
                </a:solidFill>
              </a:rPr>
              <a:t>Dorsi</a:t>
            </a:r>
            <a:r>
              <a:rPr lang="en-US" b="1">
                <a:solidFill>
                  <a:srgbClr val="FFC000"/>
                </a:solidFill>
              </a:rPr>
              <a:t> Muscle Flap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934B0-0AF8-4E9E-8D79-EEBD6EB1D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Reliable, Large, Robust</a:t>
            </a:r>
          </a:p>
          <a:p>
            <a:r>
              <a:rPr lang="en-US" b="1">
                <a:solidFill>
                  <a:schemeClr val="bg1"/>
                </a:solidFill>
              </a:rPr>
              <a:t>Used For Large Soft Tissue Defects</a:t>
            </a:r>
          </a:p>
          <a:p>
            <a:r>
              <a:rPr lang="en-US" b="1">
                <a:solidFill>
                  <a:schemeClr val="bg1"/>
                </a:solidFill>
              </a:rPr>
              <a:t>Blood Supply From Terminal Branches Of Subscapular Vessels</a:t>
            </a:r>
          </a:p>
          <a:p>
            <a:r>
              <a:rPr lang="en-US" b="1">
                <a:solidFill>
                  <a:schemeClr val="bg1"/>
                </a:solidFill>
              </a:rPr>
              <a:t>Type 5 of </a:t>
            </a:r>
            <a:r>
              <a:rPr lang="en-US" b="1" err="1">
                <a:solidFill>
                  <a:schemeClr val="bg1"/>
                </a:solidFill>
              </a:rPr>
              <a:t>Mathes</a:t>
            </a:r>
            <a:r>
              <a:rPr lang="en-US" b="1">
                <a:solidFill>
                  <a:schemeClr val="bg1"/>
                </a:solidFill>
              </a:rPr>
              <a:t> and </a:t>
            </a:r>
            <a:r>
              <a:rPr lang="en-US" b="1" err="1">
                <a:solidFill>
                  <a:schemeClr val="bg1"/>
                </a:solidFill>
              </a:rPr>
              <a:t>Nahai</a:t>
            </a:r>
            <a:r>
              <a:rPr lang="en-US" b="1">
                <a:solidFill>
                  <a:schemeClr val="bg1"/>
                </a:solidFill>
              </a:rPr>
              <a:t> Flap Classification</a:t>
            </a:r>
          </a:p>
          <a:p>
            <a:r>
              <a:rPr lang="en-US" b="1">
                <a:solidFill>
                  <a:schemeClr val="bg1"/>
                </a:solidFill>
              </a:rPr>
              <a:t>May Be Partially Harvested for Smaller Defects</a:t>
            </a:r>
          </a:p>
          <a:p>
            <a:r>
              <a:rPr lang="en-US" b="1">
                <a:solidFill>
                  <a:schemeClr val="bg1"/>
                </a:solidFill>
              </a:rPr>
              <a:t>Flap Design May Vary Based On The Defect To Be Reconstructed.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13D75-2D48-4124-A4FD-731544C5D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96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41F9-AC4D-4A9A-9014-B49E2600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rgbClr val="FFC000"/>
                </a:solidFill>
              </a:rPr>
              <a:t>Mathes</a:t>
            </a:r>
            <a:r>
              <a:rPr lang="en-US" b="1">
                <a:solidFill>
                  <a:srgbClr val="FFC000"/>
                </a:solidFill>
              </a:rPr>
              <a:t> And </a:t>
            </a:r>
            <a:r>
              <a:rPr lang="en-US" b="1" err="1">
                <a:solidFill>
                  <a:srgbClr val="FFC000"/>
                </a:solidFill>
              </a:rPr>
              <a:t>Nahai</a:t>
            </a:r>
            <a:r>
              <a:rPr lang="en-US" b="1">
                <a:solidFill>
                  <a:srgbClr val="FFC000"/>
                </a:solidFill>
              </a:rPr>
              <a:t> Flap Classification</a:t>
            </a:r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4B30EE2F-8AAE-4AA4-8518-F0C027F57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68" y="1825625"/>
            <a:ext cx="8394864" cy="4351338"/>
          </a:xfrm>
        </p:spPr>
      </p:pic>
    </p:spTree>
    <p:extLst>
      <p:ext uri="{BB962C8B-B14F-4D97-AF65-F5344CB8AC3E}">
        <p14:creationId xmlns:p14="http://schemas.microsoft.com/office/powerpoint/2010/main" val="3048615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2C8C-1210-4C34-94C3-7F3B1C5A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sitting, hospital room&#10;&#10;Description generated with high confidence">
            <a:extLst>
              <a:ext uri="{FF2B5EF4-FFF2-40B4-BE49-F238E27FC236}">
                <a16:creationId xmlns:a16="http://schemas.microsoft.com/office/drawing/2014/main" id="{F33CDFDD-A8DB-434C-A8EE-091FA9C2A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t="9079" r="7275" b="8151"/>
          <a:stretch/>
        </p:blipFill>
        <p:spPr>
          <a:xfrm>
            <a:off x="6456785" y="1339993"/>
            <a:ext cx="5735216" cy="5452693"/>
          </a:xfrm>
        </p:spPr>
      </p:pic>
      <p:pic>
        <p:nvPicPr>
          <p:cNvPr id="7" name="Picture 6" descr="A picture containing indoor, bed, hospital room, room&#10;&#10;Description generated with very high confidence">
            <a:extLst>
              <a:ext uri="{FF2B5EF4-FFF2-40B4-BE49-F238E27FC236}">
                <a16:creationId xmlns:a16="http://schemas.microsoft.com/office/drawing/2014/main" id="{7DC9BCAD-5B71-4E3F-BFC3-C25633FA9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41361" r="27381" b="13741"/>
          <a:stretch/>
        </p:blipFill>
        <p:spPr>
          <a:xfrm>
            <a:off x="0" y="-1"/>
            <a:ext cx="6371706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53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E053-0D10-43A4-A6FB-21DFA955C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Fat Grafting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2C2A-60E8-4E8F-A675-8D5F6A144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3694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Fat Grafting Has Become Very Popular As We Strive For Better Aesthetic Outcomes And Patient Satisfaction</a:t>
            </a:r>
          </a:p>
          <a:p>
            <a:r>
              <a:rPr lang="en-US" b="1">
                <a:solidFill>
                  <a:schemeClr val="bg1"/>
                </a:solidFill>
              </a:rPr>
              <a:t>Most Women Will Tolerate Numerous Secondary Procedures To Achieve The Desired Result</a:t>
            </a:r>
          </a:p>
          <a:p>
            <a:r>
              <a:rPr lang="en-US" b="1">
                <a:solidFill>
                  <a:schemeClr val="bg1"/>
                </a:solidFill>
              </a:rPr>
              <a:t>Average Volume Injection Varies From 50 to 100 ml</a:t>
            </a:r>
          </a:p>
          <a:p>
            <a:r>
              <a:rPr lang="en-US" b="1">
                <a:solidFill>
                  <a:schemeClr val="bg1"/>
                </a:solidFill>
              </a:rPr>
              <a:t>Most Common Location are the Upper and Inner Quadrant</a:t>
            </a:r>
          </a:p>
          <a:p>
            <a:r>
              <a:rPr lang="en-US" b="1">
                <a:solidFill>
                  <a:schemeClr val="bg1"/>
                </a:solidFill>
              </a:rPr>
              <a:t>May Be Utilized To Restore The Entire Breast Volume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890A2-3226-45AF-8853-9E480EF4E906}"/>
              </a:ext>
            </a:extLst>
          </p:cNvPr>
          <p:cNvSpPr/>
          <p:nvPr/>
        </p:nvSpPr>
        <p:spPr>
          <a:xfrm>
            <a:off x="-1" y="5850235"/>
            <a:ext cx="1050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FFC000"/>
                </a:solidFill>
              </a:rPr>
              <a:t>Losken</a:t>
            </a:r>
            <a:r>
              <a:rPr lang="en-US" b="1" i="1" dirty="0">
                <a:solidFill>
                  <a:srgbClr val="FFC000"/>
                </a:solidFill>
              </a:rPr>
              <a:t> A, </a:t>
            </a:r>
            <a:r>
              <a:rPr lang="en-US" b="1" i="1" dirty="0" err="1">
                <a:solidFill>
                  <a:srgbClr val="FFC000"/>
                </a:solidFill>
              </a:rPr>
              <a:t>Pinell</a:t>
            </a:r>
            <a:r>
              <a:rPr lang="en-US" b="1" i="1" dirty="0">
                <a:solidFill>
                  <a:srgbClr val="FFC000"/>
                </a:solidFill>
              </a:rPr>
              <a:t> XA, </a:t>
            </a:r>
            <a:r>
              <a:rPr lang="en-US" b="1" i="1" dirty="0" err="1">
                <a:solidFill>
                  <a:srgbClr val="FFC000"/>
                </a:solidFill>
              </a:rPr>
              <a:t>Sikoro</a:t>
            </a:r>
            <a:r>
              <a:rPr lang="en-US" b="1" i="1" dirty="0">
                <a:solidFill>
                  <a:srgbClr val="FFC000"/>
                </a:solidFill>
              </a:rPr>
              <a:t> K, </a:t>
            </a:r>
            <a:r>
              <a:rPr lang="en-US" b="1" i="1" dirty="0" err="1">
                <a:solidFill>
                  <a:srgbClr val="FFC000"/>
                </a:solidFill>
              </a:rPr>
              <a:t>Yezhelyev</a:t>
            </a:r>
            <a:r>
              <a:rPr lang="en-US" b="1" i="1" dirty="0">
                <a:solidFill>
                  <a:srgbClr val="FFC000"/>
                </a:solidFill>
              </a:rPr>
              <a:t> MV, Anderson E, Carlson GW. Autologous fat grafting in secondary breast reconstruction. Ann </a:t>
            </a:r>
            <a:r>
              <a:rPr lang="en-US" b="1" i="1" dirty="0" err="1">
                <a:solidFill>
                  <a:srgbClr val="FFC000"/>
                </a:solidFill>
              </a:rPr>
              <a:t>Plast</a:t>
            </a:r>
            <a:r>
              <a:rPr lang="en-US" b="1" i="1" dirty="0">
                <a:solidFill>
                  <a:srgbClr val="FFC000"/>
                </a:solidFill>
              </a:rPr>
              <a:t> Surg. 2011 May;66(5):518-22.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C8B0B5-2036-4BE8-BF6F-1019F739C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19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Boneti\Documents\PSR work\Fat grafting\Fat grafting pictures\CRIMSON_MEEKS_08282013_062254\DSCN1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"/>
            <a:ext cx="9143999" cy="6857999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9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Delayed or Secondary Partial Breast Reconstruction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Defining The Challenge: Radiation Changes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r="15466" b="26737"/>
          <a:stretch/>
        </p:blipFill>
        <p:spPr>
          <a:xfrm>
            <a:off x="6366931" y="2352899"/>
            <a:ext cx="5565422" cy="4457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9" r="10857" b="19937"/>
          <a:stretch/>
        </p:blipFill>
        <p:spPr>
          <a:xfrm>
            <a:off x="282222" y="2280719"/>
            <a:ext cx="5294489" cy="45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3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:\Boneti\Documents\PSR work\Fat grafting\Fat grafting pictures\CRIMSON_MEEKS_08282013_062254\DSCN17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054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F:\Boneti\Documents\PSR work\Fat grafting\Fat grafting pictures\CRIMSON_MEEKS_08282013_062254\DSCN1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3197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DFF8-6300-40EF-99DA-D921FCF7E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Fat Grafting</a:t>
            </a:r>
            <a:endParaRPr lang="en-US"/>
          </a:p>
        </p:txBody>
      </p:sp>
      <p:pic>
        <p:nvPicPr>
          <p:cNvPr id="7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AF9686A0-D739-49B9-A4A7-16F73E0D8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r="5635"/>
          <a:stretch/>
        </p:blipFill>
        <p:spPr>
          <a:xfrm>
            <a:off x="6128030" y="1942929"/>
            <a:ext cx="6041243" cy="4561957"/>
          </a:xfrm>
          <a:prstGeom prst="rect">
            <a:avLst/>
          </a:prstGeom>
        </p:spPr>
      </p:pic>
      <p:pic>
        <p:nvPicPr>
          <p:cNvPr id="9" name="Picture 8" descr="A picture containing indoor, table, floor, sitting&#10;&#10;Description generated with very high confidence">
            <a:extLst>
              <a:ext uri="{FF2B5EF4-FFF2-40B4-BE49-F238E27FC236}">
                <a16:creationId xmlns:a16="http://schemas.microsoft.com/office/drawing/2014/main" id="{10C26F5A-2BB8-411B-A4B6-B64002ED9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897"/>
            <a:ext cx="6128030" cy="45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48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666656"/>
            <a:ext cx="8913813" cy="9144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Safety of </a:t>
            </a:r>
            <a:r>
              <a:rPr lang="en-US" b="1" dirty="0" err="1">
                <a:solidFill>
                  <a:schemeClr val="accent4"/>
                </a:solidFill>
              </a:rPr>
              <a:t>Lipofilling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424" y="2081658"/>
            <a:ext cx="7610476" cy="418467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Concern re. radiologic surveillance by mammography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Discerning malignant calcifications?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Issue largely resolved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Petit et al, </a:t>
            </a:r>
            <a:r>
              <a:rPr lang="en-US" b="1" dirty="0" err="1">
                <a:solidFill>
                  <a:schemeClr val="bg1"/>
                </a:solidFill>
              </a:rPr>
              <a:t>Pulagam</a:t>
            </a:r>
            <a:r>
              <a:rPr lang="en-US" b="1" dirty="0">
                <a:solidFill>
                  <a:schemeClr val="bg1"/>
                </a:solidFill>
              </a:rPr>
              <a:t> et al</a:t>
            </a:r>
          </a:p>
          <a:p>
            <a:r>
              <a:rPr lang="en-US" b="1" dirty="0">
                <a:solidFill>
                  <a:schemeClr val="bg1"/>
                </a:solidFill>
              </a:rPr>
              <a:t>Concern for oncologic transformation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Pearl et al (2011) reviews stem cell biology &amp; 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ADMSC’s 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transform to variety of cell types &amp; secrete </a:t>
            </a:r>
            <a:r>
              <a:rPr lang="en-US" b="1" dirty="0" err="1">
                <a:solidFill>
                  <a:schemeClr val="bg1"/>
                </a:solidFill>
              </a:rPr>
              <a:t>angiogenic</a:t>
            </a:r>
            <a:r>
              <a:rPr lang="en-US" b="1" dirty="0">
                <a:solidFill>
                  <a:schemeClr val="bg1"/>
                </a:solidFill>
              </a:rPr>
              <a:t> factors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VEGF known to promote tumor invasion and metastasis in various cancers</a:t>
            </a: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Manabe</a:t>
            </a:r>
            <a:r>
              <a:rPr lang="en-US" b="1" dirty="0">
                <a:solidFill>
                  <a:schemeClr val="bg1"/>
                </a:solidFill>
              </a:rPr>
              <a:t> et al – adipocytes increase proliferation of breast cancer cells in vitro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BC445-FE3B-4565-9845-B6F7147AD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9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317542"/>
            <a:ext cx="8913813" cy="1534781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Autologous fat grafting in </a:t>
            </a:r>
            <a:r>
              <a:rPr lang="en-US" sz="2000" b="1" dirty="0" err="1">
                <a:solidFill>
                  <a:schemeClr val="accent4"/>
                </a:solidFill>
              </a:rPr>
              <a:t>onco</a:t>
            </a:r>
            <a:r>
              <a:rPr lang="en-US" sz="2000" b="1" dirty="0">
                <a:solidFill>
                  <a:schemeClr val="accent4"/>
                </a:solidFill>
              </a:rPr>
              <a:t>-plastic breast reconstruction: A systematic review on oncological and radiological safety, complications, volume retention and patient/surgeon satisfaction </a:t>
            </a:r>
            <a:br>
              <a:rPr lang="en-US" sz="2000" b="1" dirty="0">
                <a:solidFill>
                  <a:schemeClr val="accent4"/>
                </a:solidFill>
              </a:rPr>
            </a:br>
            <a:r>
              <a:rPr lang="en-US" sz="1400" b="1" i="1" dirty="0">
                <a:solidFill>
                  <a:schemeClr val="accent4"/>
                </a:solidFill>
              </a:rPr>
              <a:t>JPRAS:  </a:t>
            </a:r>
            <a:r>
              <a:rPr lang="en-US" sz="1400" b="1" i="1" dirty="0" err="1">
                <a:solidFill>
                  <a:schemeClr val="accent4"/>
                </a:solidFill>
              </a:rPr>
              <a:t>Groen</a:t>
            </a:r>
            <a:r>
              <a:rPr lang="en-US" sz="1400" b="1" i="1" dirty="0">
                <a:solidFill>
                  <a:schemeClr val="accent4"/>
                </a:solidFill>
              </a:rPr>
              <a:t> et al (2016)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424" y="2169863"/>
            <a:ext cx="7610476" cy="409646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Literature review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43 studies, two level II, level III &amp; IV, &gt;6K pts</a:t>
            </a:r>
          </a:p>
          <a:p>
            <a:r>
              <a:rPr lang="en-US" b="1" dirty="0">
                <a:solidFill>
                  <a:schemeClr val="bg1"/>
                </a:solidFill>
              </a:rPr>
              <a:t>Found no increased risk of cancer recurrence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LRR 2.5% and DR 2.0%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Were lower than cases of mastectomy w/o AFG or BCT w/ RT</a:t>
            </a:r>
          </a:p>
          <a:p>
            <a:r>
              <a:rPr lang="en-US" b="1" dirty="0">
                <a:solidFill>
                  <a:schemeClr val="bg1"/>
                </a:solidFill>
              </a:rPr>
              <a:t>Cancer recurrence 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 SAME histology as primary</a:t>
            </a:r>
          </a:p>
          <a:p>
            <a:r>
              <a:rPr lang="en-US" b="1" dirty="0">
                <a:solidFill>
                  <a:schemeClr val="bg1"/>
                </a:solidFill>
                <a:sym typeface="Wingdings"/>
              </a:rPr>
              <a:t>RESTORE-2 trial</a:t>
            </a:r>
          </a:p>
          <a:p>
            <a:pPr lvl="1"/>
            <a:r>
              <a:rPr lang="en-US" b="1" dirty="0">
                <a:solidFill>
                  <a:schemeClr val="bg1"/>
                </a:solidFill>
                <a:sym typeface="Wingdings"/>
              </a:rPr>
              <a:t>71 pts got fat grafting after BCT </a:t>
            </a:r>
          </a:p>
          <a:p>
            <a:pPr lvl="1"/>
            <a:r>
              <a:rPr lang="en-US" b="1" dirty="0">
                <a:solidFill>
                  <a:schemeClr val="bg1"/>
                </a:solidFill>
                <a:sym typeface="Wingdings"/>
              </a:rPr>
              <a:t>NO recurrences at 1 year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013F2-EAF0-4CBB-A52C-19F54194B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15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err="1">
                <a:solidFill>
                  <a:srgbClr val="FFC000"/>
                </a:solidFill>
              </a:rPr>
              <a:t>Lipofilling</a:t>
            </a:r>
            <a:r>
              <a:rPr lang="en-US" sz="3200" b="1">
                <a:solidFill>
                  <a:srgbClr val="FFC000"/>
                </a:solidFill>
              </a:rPr>
              <a:t> Of The Breast Does Not Increase The Risk Of Recurrence Of Breast Cancer: A Matched Controlled Study. </a:t>
            </a:r>
            <a:r>
              <a:rPr lang="en-US" sz="3200" b="1" err="1">
                <a:solidFill>
                  <a:srgbClr val="FFC000"/>
                </a:solidFill>
              </a:rPr>
              <a:t>Kronowitz</a:t>
            </a:r>
            <a:r>
              <a:rPr lang="en-US" sz="3200" b="1">
                <a:solidFill>
                  <a:srgbClr val="FFC000"/>
                </a:solidFill>
              </a:rPr>
              <a:t> SJ, </a:t>
            </a:r>
            <a:r>
              <a:rPr lang="en-US" sz="3200" b="1" err="1">
                <a:solidFill>
                  <a:srgbClr val="FFC000"/>
                </a:solidFill>
              </a:rPr>
              <a:t>Mandujano</a:t>
            </a:r>
            <a:r>
              <a:rPr lang="en-US" sz="3200" b="1">
                <a:solidFill>
                  <a:srgbClr val="FFC000"/>
                </a:solidFill>
              </a:rPr>
              <a:t> CC, </a:t>
            </a:r>
            <a:r>
              <a:rPr lang="en-US" sz="3200" b="1" err="1">
                <a:solidFill>
                  <a:srgbClr val="FFC000"/>
                </a:solidFill>
              </a:rPr>
              <a:t>Kuerer</a:t>
            </a:r>
            <a:r>
              <a:rPr lang="en-US" sz="3200" b="1">
                <a:solidFill>
                  <a:srgbClr val="FFC000"/>
                </a:solidFill>
              </a:rPr>
              <a:t> HM, Smith B, </a:t>
            </a:r>
            <a:r>
              <a:rPr lang="en-US" sz="3200" b="1" err="1">
                <a:solidFill>
                  <a:srgbClr val="FFC000"/>
                </a:solidFill>
              </a:rPr>
              <a:t>Velero</a:t>
            </a:r>
            <a:r>
              <a:rPr lang="en-US" sz="3200" b="1">
                <a:solidFill>
                  <a:srgbClr val="FFC000"/>
                </a:solidFill>
              </a:rPr>
              <a:t> V.  PRS Feb 2016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r>
              <a:rPr lang="en-US" sz="3200" b="1">
                <a:solidFill>
                  <a:schemeClr val="bg1"/>
                </a:solidFill>
              </a:rPr>
              <a:t>LRR 1.3 % On </a:t>
            </a:r>
            <a:r>
              <a:rPr lang="en-US" sz="3200" b="1" err="1">
                <a:solidFill>
                  <a:schemeClr val="bg1"/>
                </a:solidFill>
              </a:rPr>
              <a:t>Lipofilling</a:t>
            </a:r>
            <a:r>
              <a:rPr lang="en-US" sz="3200" b="1">
                <a:solidFill>
                  <a:schemeClr val="bg1"/>
                </a:solidFill>
              </a:rPr>
              <a:t> Group </a:t>
            </a:r>
            <a:r>
              <a:rPr lang="en-US" sz="3200" b="1" err="1">
                <a:solidFill>
                  <a:schemeClr val="bg1"/>
                </a:solidFill>
              </a:rPr>
              <a:t>vs</a:t>
            </a:r>
            <a:r>
              <a:rPr lang="en-US" sz="3200" b="1">
                <a:solidFill>
                  <a:schemeClr val="bg1"/>
                </a:solidFill>
              </a:rPr>
              <a:t> 2.4 On Control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6B741-7F96-4034-AA2D-8D2B6237F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D76C-BB27-41B9-B997-10AB847E5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Case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9F101-4642-4C75-90F4-92BCEAD9D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50 y/o WF s/p Treatment Of A Left Breast Cancer at the 6 </a:t>
            </a:r>
            <a:r>
              <a:rPr lang="en-US" b="1" dirty="0" err="1">
                <a:solidFill>
                  <a:schemeClr val="bg1"/>
                </a:solidFill>
              </a:rPr>
              <a:t>oc</a:t>
            </a:r>
            <a:r>
              <a:rPr lang="en-US" b="1" dirty="0">
                <a:solidFill>
                  <a:schemeClr val="bg1"/>
                </a:solidFill>
              </a:rPr>
              <a:t> Position with Lumpectomy and Radiation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D00EE-8255-498E-ACDB-B5586E11A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84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ll, person, indoor, clothing&#10;&#10;Description generated with very high confidence">
            <a:extLst>
              <a:ext uri="{FF2B5EF4-FFF2-40B4-BE49-F238E27FC236}">
                <a16:creationId xmlns:a16="http://schemas.microsoft.com/office/drawing/2014/main" id="{CBC0C699-DC2F-4693-90D2-8F0A5F766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12229" r="18309" b="18478"/>
          <a:stretch/>
        </p:blipFill>
        <p:spPr>
          <a:xfrm>
            <a:off x="7994921" y="3242388"/>
            <a:ext cx="4197079" cy="3610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6BB12-670F-4FD2-A9F3-8064AB87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wall, indoor, clothing&#10;&#10;Description generated with very high confidence">
            <a:extLst>
              <a:ext uri="{FF2B5EF4-FFF2-40B4-BE49-F238E27FC236}">
                <a16:creationId xmlns:a16="http://schemas.microsoft.com/office/drawing/2014/main" id="{F45EEB4D-D4E2-4B2F-9050-9CBA97274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11330" r="22952" b="25842"/>
          <a:stretch/>
        </p:blipFill>
        <p:spPr>
          <a:xfrm>
            <a:off x="-123524" y="3993501"/>
            <a:ext cx="3771122" cy="2733869"/>
          </a:xfrm>
        </p:spPr>
      </p:pic>
      <p:pic>
        <p:nvPicPr>
          <p:cNvPr id="7" name="Picture 6" descr="A picture containing person, wall, indoor, clothing&#10;&#10;Description generated with very high confidence">
            <a:extLst>
              <a:ext uri="{FF2B5EF4-FFF2-40B4-BE49-F238E27FC236}">
                <a16:creationId xmlns:a16="http://schemas.microsoft.com/office/drawing/2014/main" id="{B87140DC-EBA5-464E-ADAA-BBEE1E3511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7" t="12109" r="27177" b="21904"/>
          <a:stretch/>
        </p:blipFill>
        <p:spPr>
          <a:xfrm>
            <a:off x="3110717" y="0"/>
            <a:ext cx="5421086" cy="4525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BB2207-3750-448A-9060-00AB48720706}"/>
              </a:ext>
            </a:extLst>
          </p:cNvPr>
          <p:cNvSpPr txBox="1"/>
          <p:nvPr/>
        </p:nvSpPr>
        <p:spPr>
          <a:xfrm>
            <a:off x="318782" y="2088859"/>
            <a:ext cx="2648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Preop Pictures</a:t>
            </a:r>
          </a:p>
        </p:txBody>
      </p:sp>
    </p:spTree>
    <p:extLst>
      <p:ext uri="{BB962C8B-B14F-4D97-AF65-F5344CB8AC3E}">
        <p14:creationId xmlns:p14="http://schemas.microsoft.com/office/powerpoint/2010/main" val="1733702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person, clothing, indoor&#10;&#10;Description generated with high confidence">
            <a:extLst>
              <a:ext uri="{FF2B5EF4-FFF2-40B4-BE49-F238E27FC236}">
                <a16:creationId xmlns:a16="http://schemas.microsoft.com/office/drawing/2014/main" id="{0D762631-4A39-479A-9D88-C2F79939C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28798" r="22479" b="18184"/>
          <a:stretch/>
        </p:blipFill>
        <p:spPr>
          <a:xfrm>
            <a:off x="2645733" y="1208015"/>
            <a:ext cx="7664337" cy="4572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54D542-CD11-42B5-937C-9FC06B0B2B54}"/>
              </a:ext>
            </a:extLst>
          </p:cNvPr>
          <p:cNvSpPr txBox="1"/>
          <p:nvPr/>
        </p:nvSpPr>
        <p:spPr>
          <a:xfrm>
            <a:off x="4462943" y="443131"/>
            <a:ext cx="2697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Operative Plan</a:t>
            </a:r>
          </a:p>
        </p:txBody>
      </p:sp>
    </p:spTree>
    <p:extLst>
      <p:ext uri="{BB962C8B-B14F-4D97-AF65-F5344CB8AC3E}">
        <p14:creationId xmlns:p14="http://schemas.microsoft.com/office/powerpoint/2010/main" val="646375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9B16-37C3-4755-AD41-C64C57BA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tattoo&#10;&#10;Description generated with very high confidence">
            <a:extLst>
              <a:ext uri="{FF2B5EF4-FFF2-40B4-BE49-F238E27FC236}">
                <a16:creationId xmlns:a16="http://schemas.microsoft.com/office/drawing/2014/main" id="{6E21225C-1F5B-4C4F-8443-53E05DF12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0" b="18337"/>
          <a:stretch/>
        </p:blipFill>
        <p:spPr>
          <a:xfrm>
            <a:off x="6070031" y="2379307"/>
            <a:ext cx="6121970" cy="4478694"/>
          </a:xfrm>
        </p:spPr>
      </p:pic>
      <p:pic>
        <p:nvPicPr>
          <p:cNvPr id="7" name="Picture 6" descr="A close up of a tattoo&#10;&#10;Description generated with very high confidence">
            <a:extLst>
              <a:ext uri="{FF2B5EF4-FFF2-40B4-BE49-F238E27FC236}">
                <a16:creationId xmlns:a16="http://schemas.microsoft.com/office/drawing/2014/main" id="{04C2AAD2-1DC2-4F1D-AD92-9DAF46973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80"/>
            <a:ext cx="6039822" cy="4529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53CC41-C311-4B3D-A557-B64DFB368041}"/>
              </a:ext>
            </a:extLst>
          </p:cNvPr>
          <p:cNvSpPr txBox="1"/>
          <p:nvPr/>
        </p:nvSpPr>
        <p:spPr>
          <a:xfrm>
            <a:off x="6915149" y="861353"/>
            <a:ext cx="443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Intra - Operative Pictures</a:t>
            </a:r>
          </a:p>
        </p:txBody>
      </p:sp>
    </p:spTree>
    <p:extLst>
      <p:ext uri="{BB962C8B-B14F-4D97-AF65-F5344CB8AC3E}">
        <p14:creationId xmlns:p14="http://schemas.microsoft.com/office/powerpoint/2010/main" val="386256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Radiation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Alone Or In Combination With Other Treatments </a:t>
            </a:r>
            <a:r>
              <a:rPr lang="en-US" b="1">
                <a:solidFill>
                  <a:schemeClr val="bg1"/>
                </a:solidFill>
                <a:sym typeface="Wingdings"/>
              </a:rPr>
              <a:t> Responsible For Up To 40% Of Cancer Cures</a:t>
            </a:r>
          </a:p>
          <a:p>
            <a:r>
              <a:rPr lang="en-US" b="1">
                <a:solidFill>
                  <a:schemeClr val="bg1"/>
                </a:solidFill>
                <a:sym typeface="Wingdings"/>
              </a:rPr>
              <a:t>70% Of All Cancer Patients Receive Radiation Therapy</a:t>
            </a:r>
          </a:p>
          <a:p>
            <a:r>
              <a:rPr lang="en-US" b="1">
                <a:solidFill>
                  <a:schemeClr val="bg1"/>
                </a:solidFill>
                <a:sym typeface="Wingdings"/>
              </a:rPr>
              <a:t>In The USA, Approx. 20% Of Population Has Or Will Rec</a:t>
            </a:r>
            <a:r>
              <a:rPr lang="de-DE" b="1">
                <a:solidFill>
                  <a:schemeClr val="bg1"/>
                </a:solidFill>
                <a:sym typeface="Wingdings"/>
              </a:rPr>
              <a:t>eive Radiotherapy</a:t>
            </a:r>
            <a:endParaRPr lang="en-US" b="1">
              <a:solidFill>
                <a:schemeClr val="bg1"/>
              </a:solidFill>
              <a:sym typeface="Wingding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D7D2D-4B3F-4D89-A9DD-624DF910B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99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5512-61A2-4619-95B0-7E59CC897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bed&#10;&#10;Description generated with very high confidence">
            <a:extLst>
              <a:ext uri="{FF2B5EF4-FFF2-40B4-BE49-F238E27FC236}">
                <a16:creationId xmlns:a16="http://schemas.microsoft.com/office/drawing/2014/main" id="{6E34B497-CEF8-4651-9CF0-726E5EA62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21731" r="29307" b="28736"/>
          <a:stretch/>
        </p:blipFill>
        <p:spPr>
          <a:xfrm>
            <a:off x="5452635" y="1838131"/>
            <a:ext cx="6739366" cy="4926564"/>
          </a:xfrm>
        </p:spPr>
      </p:pic>
      <p:pic>
        <p:nvPicPr>
          <p:cNvPr id="7" name="Picture 6" descr="A tattoo on his arm&#10;&#10;Description generated with very high confidence">
            <a:extLst>
              <a:ext uri="{FF2B5EF4-FFF2-40B4-BE49-F238E27FC236}">
                <a16:creationId xmlns:a16="http://schemas.microsoft.com/office/drawing/2014/main" id="{DB707437-9322-4A60-B7A7-6352AB929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1" t="7619" b="4625"/>
          <a:stretch/>
        </p:blipFill>
        <p:spPr>
          <a:xfrm>
            <a:off x="0" y="0"/>
            <a:ext cx="5456582" cy="4188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CC846-0708-47EB-AC37-ACC0A83320C4}"/>
              </a:ext>
            </a:extLst>
          </p:cNvPr>
          <p:cNvSpPr txBox="1"/>
          <p:nvPr/>
        </p:nvSpPr>
        <p:spPr>
          <a:xfrm>
            <a:off x="6915149" y="861353"/>
            <a:ext cx="443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Intra - Operative Pictures</a:t>
            </a:r>
          </a:p>
        </p:txBody>
      </p:sp>
    </p:spTree>
    <p:extLst>
      <p:ext uri="{BB962C8B-B14F-4D97-AF65-F5344CB8AC3E}">
        <p14:creationId xmlns:p14="http://schemas.microsoft.com/office/powerpoint/2010/main" val="699556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E5D0-BE99-47B1-AFB2-2077F165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wall, person, indoor&#10;&#10;Description generated with very high confidence">
            <a:extLst>
              <a:ext uri="{FF2B5EF4-FFF2-40B4-BE49-F238E27FC236}">
                <a16:creationId xmlns:a16="http://schemas.microsoft.com/office/drawing/2014/main" id="{B1312218-DC4E-4683-9C41-5FA369099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0408" r="19421" b="23537"/>
          <a:stretch/>
        </p:blipFill>
        <p:spPr>
          <a:xfrm>
            <a:off x="0" y="0"/>
            <a:ext cx="6279502" cy="3844213"/>
          </a:xfrm>
          <a:prstGeom prst="rect">
            <a:avLst/>
          </a:prstGeom>
        </p:spPr>
      </p:pic>
      <p:pic>
        <p:nvPicPr>
          <p:cNvPr id="9" name="Picture 8" descr="A picture containing wall, person, indoor, baby&#10;&#10;Description generated with very high confidence">
            <a:extLst>
              <a:ext uri="{FF2B5EF4-FFF2-40B4-BE49-F238E27FC236}">
                <a16:creationId xmlns:a16="http://schemas.microsoft.com/office/drawing/2014/main" id="{04132E9F-C063-4B2D-8545-54941EED2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13470" r="6871" b="12925"/>
          <a:stretch/>
        </p:blipFill>
        <p:spPr>
          <a:xfrm>
            <a:off x="6284515" y="2556589"/>
            <a:ext cx="5907485" cy="4301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72D99-AF7E-4834-9706-0A3912E204A7}"/>
              </a:ext>
            </a:extLst>
          </p:cNvPr>
          <p:cNvSpPr txBox="1"/>
          <p:nvPr/>
        </p:nvSpPr>
        <p:spPr>
          <a:xfrm>
            <a:off x="6915149" y="861353"/>
            <a:ext cx="4365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1 Month Postop Pictures</a:t>
            </a:r>
          </a:p>
        </p:txBody>
      </p:sp>
    </p:spTree>
    <p:extLst>
      <p:ext uri="{BB962C8B-B14F-4D97-AF65-F5344CB8AC3E}">
        <p14:creationId xmlns:p14="http://schemas.microsoft.com/office/powerpoint/2010/main" val="1029170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9E697-FF9C-4A1C-9A44-65F54349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all, person, indoor, man&#10;&#10;Description generated with very high confidence">
            <a:extLst>
              <a:ext uri="{FF2B5EF4-FFF2-40B4-BE49-F238E27FC236}">
                <a16:creationId xmlns:a16="http://schemas.microsoft.com/office/drawing/2014/main" id="{DB1D7523-05A8-4FF9-A73F-28F5E50A7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t="17442" r="26091" b="26378"/>
          <a:stretch/>
        </p:blipFill>
        <p:spPr>
          <a:xfrm>
            <a:off x="7026961" y="2546291"/>
            <a:ext cx="5165039" cy="4315753"/>
          </a:xfrm>
        </p:spPr>
      </p:pic>
      <p:pic>
        <p:nvPicPr>
          <p:cNvPr id="7" name="Picture 6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6DC62383-335A-49AB-B1F6-AB672311C9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t="17823" r="32177" b="28571"/>
          <a:stretch/>
        </p:blipFill>
        <p:spPr>
          <a:xfrm>
            <a:off x="0" y="3198993"/>
            <a:ext cx="4711959" cy="3676262"/>
          </a:xfrm>
          <a:prstGeom prst="rect">
            <a:avLst/>
          </a:prstGeom>
        </p:spPr>
      </p:pic>
      <p:pic>
        <p:nvPicPr>
          <p:cNvPr id="9" name="Picture 8" descr="A picture containing wall, person, man, indoor&#10;&#10;Description generated with very high confidence">
            <a:extLst>
              <a:ext uri="{FF2B5EF4-FFF2-40B4-BE49-F238E27FC236}">
                <a16:creationId xmlns:a16="http://schemas.microsoft.com/office/drawing/2014/main" id="{BF51506A-0F52-42E5-ACDC-2B267D347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12517" r="26361" b="31292"/>
          <a:stretch/>
        </p:blipFill>
        <p:spPr>
          <a:xfrm>
            <a:off x="3564758" y="0"/>
            <a:ext cx="5062484" cy="3853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E02EF-DB69-4A97-8902-1549053670D1}"/>
              </a:ext>
            </a:extLst>
          </p:cNvPr>
          <p:cNvSpPr txBox="1"/>
          <p:nvPr/>
        </p:nvSpPr>
        <p:spPr>
          <a:xfrm>
            <a:off x="254290" y="1567678"/>
            <a:ext cx="2905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6 Months</a:t>
            </a:r>
          </a:p>
          <a:p>
            <a:r>
              <a:rPr lang="en-US" sz="3200" b="1">
                <a:solidFill>
                  <a:srgbClr val="FFC000"/>
                </a:solidFill>
              </a:rPr>
              <a:t> Postop Pictures</a:t>
            </a:r>
          </a:p>
        </p:txBody>
      </p:sp>
    </p:spTree>
    <p:extLst>
      <p:ext uri="{BB962C8B-B14F-4D97-AF65-F5344CB8AC3E}">
        <p14:creationId xmlns:p14="http://schemas.microsoft.com/office/powerpoint/2010/main" val="2583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73C0-2F72-4B1A-BB35-1B910F3B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E9465-E5C9-49B1-887F-12440C204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wall, person, indoor&#10;&#10;Description generated with very high confidence">
            <a:extLst>
              <a:ext uri="{FF2B5EF4-FFF2-40B4-BE49-F238E27FC236}">
                <a16:creationId xmlns:a16="http://schemas.microsoft.com/office/drawing/2014/main" id="{8323EC7F-75F1-4BA5-B5BD-FB857735D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0408" r="19421" b="23537"/>
          <a:stretch/>
        </p:blipFill>
        <p:spPr>
          <a:xfrm>
            <a:off x="-183502" y="3013787"/>
            <a:ext cx="6279502" cy="3844213"/>
          </a:xfrm>
          <a:prstGeom prst="rect">
            <a:avLst/>
          </a:prstGeom>
        </p:spPr>
      </p:pic>
      <p:pic>
        <p:nvPicPr>
          <p:cNvPr id="6" name="Picture 5" descr="A picture containing wall, person, man, indoor&#10;&#10;Description generated with very high confidence">
            <a:extLst>
              <a:ext uri="{FF2B5EF4-FFF2-40B4-BE49-F238E27FC236}">
                <a16:creationId xmlns:a16="http://schemas.microsoft.com/office/drawing/2014/main" id="{06C002F4-2B0C-405A-877F-B0364E715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12517" r="26361" b="31292"/>
          <a:stretch/>
        </p:blipFill>
        <p:spPr>
          <a:xfrm>
            <a:off x="6367213" y="3004457"/>
            <a:ext cx="5812973" cy="3853543"/>
          </a:xfrm>
          <a:prstGeom prst="rect">
            <a:avLst/>
          </a:prstGeom>
        </p:spPr>
      </p:pic>
      <p:pic>
        <p:nvPicPr>
          <p:cNvPr id="4" name="Picture 3" descr="A picture containing person, wall, indoor, clothing&#10;&#10;Description generated with very high confidence">
            <a:extLst>
              <a:ext uri="{FF2B5EF4-FFF2-40B4-BE49-F238E27FC236}">
                <a16:creationId xmlns:a16="http://schemas.microsoft.com/office/drawing/2014/main" id="{EA7B8A7F-1198-40F7-8615-F3DB725A5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7" t="21633" r="27177" b="21904"/>
          <a:stretch/>
        </p:blipFill>
        <p:spPr>
          <a:xfrm>
            <a:off x="-2" y="0"/>
            <a:ext cx="6096001" cy="3872204"/>
          </a:xfrm>
          <a:prstGeom prst="rect">
            <a:avLst/>
          </a:prstGeom>
        </p:spPr>
      </p:pic>
      <p:pic>
        <p:nvPicPr>
          <p:cNvPr id="7" name="Content Placeholder 4" descr="A picture containing person, indoor, bed&#10;&#10;Description generated with very high confidence">
            <a:extLst>
              <a:ext uri="{FF2B5EF4-FFF2-40B4-BE49-F238E27FC236}">
                <a16:creationId xmlns:a16="http://schemas.microsoft.com/office/drawing/2014/main" id="{3E0CABA2-1AA3-4380-87E3-9F996608F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26140" r="32872" b="39149"/>
          <a:stretch/>
        </p:blipFill>
        <p:spPr>
          <a:xfrm>
            <a:off x="6367214" y="31993"/>
            <a:ext cx="5812972" cy="34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92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D76C-BB27-41B9-B997-10AB847E5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Case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9F101-4642-4C75-90F4-92BCEAD9D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38 y/o WF With History Of Breast Augmentation Prior To Treatment Of A Right Central Breast Cancer with Lumpectomy and Radiation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C4F2-0628-4A57-B076-BDCED7BFC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52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5F416-189C-4B5A-8947-2D4D685E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blue shirt&#10;&#10;Description generated with high confidence">
            <a:extLst>
              <a:ext uri="{FF2B5EF4-FFF2-40B4-BE49-F238E27FC236}">
                <a16:creationId xmlns:a16="http://schemas.microsoft.com/office/drawing/2014/main" id="{EC4DA895-EEA8-49C4-8BE6-747E24AE1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3" t="7792" r="21266" b="35384"/>
          <a:stretch/>
        </p:blipFill>
        <p:spPr>
          <a:xfrm>
            <a:off x="8089641" y="2937078"/>
            <a:ext cx="4180114" cy="3956181"/>
          </a:xfrm>
        </p:spPr>
      </p:pic>
      <p:pic>
        <p:nvPicPr>
          <p:cNvPr id="9" name="Picture 8" descr="A picture containing wall, person, indoor, clothing&#10;&#10;Description generated with very high confidence">
            <a:extLst>
              <a:ext uri="{FF2B5EF4-FFF2-40B4-BE49-F238E27FC236}">
                <a16:creationId xmlns:a16="http://schemas.microsoft.com/office/drawing/2014/main" id="{64D0E9C7-DE8D-4452-B077-D8EB6BB1D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8707" r="31565" b="33605"/>
          <a:stretch/>
        </p:blipFill>
        <p:spPr>
          <a:xfrm>
            <a:off x="65315" y="3107094"/>
            <a:ext cx="3910142" cy="3750906"/>
          </a:xfrm>
          <a:prstGeom prst="rect">
            <a:avLst/>
          </a:prstGeom>
        </p:spPr>
      </p:pic>
      <p:pic>
        <p:nvPicPr>
          <p:cNvPr id="7" name="Picture 6" descr="A picture containing wall, indoor, person, man&#10;&#10;Description generated with very high confidence">
            <a:extLst>
              <a:ext uri="{FF2B5EF4-FFF2-40B4-BE49-F238E27FC236}">
                <a16:creationId xmlns:a16="http://schemas.microsoft.com/office/drawing/2014/main" id="{21AD905E-8826-4EB7-A818-1C13053F1B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4" t="8844" r="28401" b="36870"/>
          <a:stretch/>
        </p:blipFill>
        <p:spPr>
          <a:xfrm>
            <a:off x="3292151" y="0"/>
            <a:ext cx="5441302" cy="4689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FFB775-679B-4D8E-91D2-49CF15D4EB59}"/>
              </a:ext>
            </a:extLst>
          </p:cNvPr>
          <p:cNvSpPr txBox="1"/>
          <p:nvPr/>
        </p:nvSpPr>
        <p:spPr>
          <a:xfrm>
            <a:off x="318782" y="2088859"/>
            <a:ext cx="2648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Preop Pictures</a:t>
            </a:r>
          </a:p>
        </p:txBody>
      </p:sp>
    </p:spTree>
    <p:extLst>
      <p:ext uri="{BB962C8B-B14F-4D97-AF65-F5344CB8AC3E}">
        <p14:creationId xmlns:p14="http://schemas.microsoft.com/office/powerpoint/2010/main" val="2601702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7217-F585-4ADF-A1BC-34B510ED9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wall&#10;&#10;Description generated with very high confidence">
            <a:extLst>
              <a:ext uri="{FF2B5EF4-FFF2-40B4-BE49-F238E27FC236}">
                <a16:creationId xmlns:a16="http://schemas.microsoft.com/office/drawing/2014/main" id="{4C175244-6BA3-412E-A996-44DC0CA22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6" t="9080" r="17406" b="10080"/>
          <a:stretch/>
        </p:blipFill>
        <p:spPr>
          <a:xfrm>
            <a:off x="6476223" y="0"/>
            <a:ext cx="5466961" cy="6847326"/>
          </a:xfrm>
        </p:spPr>
      </p:pic>
      <p:pic>
        <p:nvPicPr>
          <p:cNvPr id="7" name="Picture 6" descr="A person posing for the camera&#10;&#10;Description generated with high confidence">
            <a:extLst>
              <a:ext uri="{FF2B5EF4-FFF2-40B4-BE49-F238E27FC236}">
                <a16:creationId xmlns:a16="http://schemas.microsoft.com/office/drawing/2014/main" id="{9998173F-B98F-48D2-8C25-76AA6DFEE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t="22313" r="24116"/>
          <a:stretch/>
        </p:blipFill>
        <p:spPr>
          <a:xfrm>
            <a:off x="606490" y="0"/>
            <a:ext cx="5533053" cy="6868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56385-A751-467B-BA93-C78D41229B9D}"/>
              </a:ext>
            </a:extLst>
          </p:cNvPr>
          <p:cNvSpPr txBox="1"/>
          <p:nvPr/>
        </p:nvSpPr>
        <p:spPr>
          <a:xfrm>
            <a:off x="5270907" y="5726968"/>
            <a:ext cx="443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Intra - Operative Pictures</a:t>
            </a:r>
          </a:p>
        </p:txBody>
      </p:sp>
    </p:spTree>
    <p:extLst>
      <p:ext uri="{BB962C8B-B14F-4D97-AF65-F5344CB8AC3E}">
        <p14:creationId xmlns:p14="http://schemas.microsoft.com/office/powerpoint/2010/main" val="927403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581EA794-6745-45E8-AAEE-7B9A7BB3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t="16690" r="33095" b="35782"/>
          <a:stretch/>
        </p:blipFill>
        <p:spPr>
          <a:xfrm>
            <a:off x="3536303" y="80897"/>
            <a:ext cx="4761722" cy="4331801"/>
          </a:xfrm>
          <a:prstGeom prst="rect">
            <a:avLst/>
          </a:prstGeom>
        </p:spPr>
      </p:pic>
      <p:pic>
        <p:nvPicPr>
          <p:cNvPr id="9" name="Picture 8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35AA7CA3-454F-4173-82B9-E02ADF45E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t="15375" r="39413" b="32516"/>
          <a:stretch/>
        </p:blipFill>
        <p:spPr>
          <a:xfrm>
            <a:off x="8167373" y="2855167"/>
            <a:ext cx="4024627" cy="4002833"/>
          </a:xfrm>
          <a:prstGeom prst="rect">
            <a:avLst/>
          </a:prstGeom>
        </p:spPr>
      </p:pic>
      <p:pic>
        <p:nvPicPr>
          <p:cNvPr id="10" name="Content Placeholder 4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804F669F-1B71-4808-9EDE-E18755629B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11653" r="38153" b="22517"/>
          <a:stretch/>
        </p:blipFill>
        <p:spPr>
          <a:xfrm>
            <a:off x="0" y="2771507"/>
            <a:ext cx="3536303" cy="4086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8464DA-F391-45E5-9FB4-1A05866B3F0A}"/>
              </a:ext>
            </a:extLst>
          </p:cNvPr>
          <p:cNvSpPr txBox="1"/>
          <p:nvPr/>
        </p:nvSpPr>
        <p:spPr>
          <a:xfrm>
            <a:off x="361677" y="953632"/>
            <a:ext cx="28129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1 Month </a:t>
            </a:r>
          </a:p>
          <a:p>
            <a:r>
              <a:rPr lang="en-US" sz="3200" b="1">
                <a:solidFill>
                  <a:srgbClr val="FFC000"/>
                </a:solidFill>
              </a:rPr>
              <a:t>Postop Pictures</a:t>
            </a:r>
          </a:p>
        </p:txBody>
      </p:sp>
    </p:spTree>
    <p:extLst>
      <p:ext uri="{BB962C8B-B14F-4D97-AF65-F5344CB8AC3E}">
        <p14:creationId xmlns:p14="http://schemas.microsoft.com/office/powerpoint/2010/main" val="2179916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1D89-A3D6-4E93-8F4F-BDF4EE6B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wall, indoor, person, man&#10;&#10;Description generated with very high confidence">
            <a:extLst>
              <a:ext uri="{FF2B5EF4-FFF2-40B4-BE49-F238E27FC236}">
                <a16:creationId xmlns:a16="http://schemas.microsoft.com/office/drawing/2014/main" id="{DABFF8D1-9678-4CDE-AD4A-44E025D86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4" t="12607" r="28401" b="41091"/>
          <a:stretch/>
        </p:blipFill>
        <p:spPr>
          <a:xfrm>
            <a:off x="0" y="1828801"/>
            <a:ext cx="6111551" cy="4492101"/>
          </a:xfrm>
          <a:prstGeom prst="rect">
            <a:avLst/>
          </a:prstGeom>
        </p:spPr>
      </p:pic>
      <p:pic>
        <p:nvPicPr>
          <p:cNvPr id="7" name="Content Placeholder 6" descr="A tattoo on his arm&#10;&#10;Description generated with high confidence">
            <a:extLst>
              <a:ext uri="{FF2B5EF4-FFF2-40B4-BE49-F238E27FC236}">
                <a16:creationId xmlns:a16="http://schemas.microsoft.com/office/drawing/2014/main" id="{4D0DE805-4BBE-4609-9CAD-B0F44FF0C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r="6792" b="25090"/>
          <a:stretch/>
        </p:blipFill>
        <p:spPr>
          <a:xfrm>
            <a:off x="6170274" y="1828801"/>
            <a:ext cx="6114961" cy="48021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D45F9B-E1F0-4E4B-9C79-729C46003D22}"/>
              </a:ext>
            </a:extLst>
          </p:cNvPr>
          <p:cNvSpPr txBox="1"/>
          <p:nvPr/>
        </p:nvSpPr>
        <p:spPr>
          <a:xfrm>
            <a:off x="3846956" y="735518"/>
            <a:ext cx="4529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6 Months Postop Pictures</a:t>
            </a:r>
          </a:p>
        </p:txBody>
      </p:sp>
    </p:spTree>
    <p:extLst>
      <p:ext uri="{BB962C8B-B14F-4D97-AF65-F5344CB8AC3E}">
        <p14:creationId xmlns:p14="http://schemas.microsoft.com/office/powerpoint/2010/main" val="2153274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D76C-BB27-41B9-B997-10AB847E5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Case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9F101-4642-4C75-90F4-92BCEAD9D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55 y/o WF With A New Left Breast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C4F2-0628-4A57-B076-BDCED7BFC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A48D-F3E7-4625-91B4-8CC4314D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Operative Risks After XRT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C9D6-8795-427B-92A1-9DF6DF1C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43" y="2211519"/>
            <a:ext cx="10515600" cy="435133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Complications After Radiation Therapy Occur In Up To 60 % Of Surgical Patients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780E2-5B06-4D90-8CAA-6BD19EF6FBE9}"/>
              </a:ext>
            </a:extLst>
          </p:cNvPr>
          <p:cNvSpPr txBox="1"/>
          <p:nvPr/>
        </p:nvSpPr>
        <p:spPr>
          <a:xfrm>
            <a:off x="401980" y="4112245"/>
            <a:ext cx="11388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C000"/>
                </a:solidFill>
              </a:rPr>
              <a:t>Marks JE, Freeman RB, Lee F, Ogura JH: Pharyngeal wall cancer: an analysis of treatment results complications and patterns of failure. </a:t>
            </a:r>
            <a:r>
              <a:rPr lang="en-US" b="1" err="1">
                <a:solidFill>
                  <a:srgbClr val="FFC000"/>
                </a:solidFill>
              </a:rPr>
              <a:t>Int</a:t>
            </a:r>
            <a:r>
              <a:rPr lang="en-US" b="1">
                <a:solidFill>
                  <a:srgbClr val="FFC000"/>
                </a:solidFill>
              </a:rPr>
              <a:t> J </a:t>
            </a:r>
            <a:r>
              <a:rPr lang="en-US" b="1" err="1">
                <a:solidFill>
                  <a:srgbClr val="FFC000"/>
                </a:solidFill>
              </a:rPr>
              <a:t>Radiat</a:t>
            </a:r>
            <a:r>
              <a:rPr lang="en-US" b="1">
                <a:solidFill>
                  <a:srgbClr val="FFC000"/>
                </a:solidFill>
              </a:rPr>
              <a:t> </a:t>
            </a:r>
            <a:r>
              <a:rPr lang="en-US" b="1" err="1">
                <a:solidFill>
                  <a:srgbClr val="FFC000"/>
                </a:solidFill>
              </a:rPr>
              <a:t>Oncol</a:t>
            </a:r>
            <a:r>
              <a:rPr lang="en-US" b="1">
                <a:solidFill>
                  <a:srgbClr val="FFC000"/>
                </a:solidFill>
              </a:rPr>
              <a:t> </a:t>
            </a:r>
            <a:r>
              <a:rPr lang="en-US" b="1" err="1">
                <a:solidFill>
                  <a:srgbClr val="FFC000"/>
                </a:solidFill>
              </a:rPr>
              <a:t>Biol</a:t>
            </a:r>
            <a:r>
              <a:rPr lang="en-US" b="1">
                <a:solidFill>
                  <a:srgbClr val="FFC000"/>
                </a:solidFill>
              </a:rPr>
              <a:t> Phys 1978, 4: 587-593. 10.1016/0360-3016(78)90179-7</a:t>
            </a:r>
          </a:p>
          <a:p>
            <a:r>
              <a:rPr lang="en-US" b="1">
                <a:solidFill>
                  <a:srgbClr val="FFC000"/>
                </a:solidFill>
              </a:rPr>
              <a:t>Tang Y, Shen Q, Wang Y, Lu K, Peng Y: A randomized prospective study of rehabilitation therapy in the treatment of radiation-induced dysphagia and trismus. </a:t>
            </a:r>
            <a:r>
              <a:rPr lang="en-US" b="1" err="1">
                <a:solidFill>
                  <a:srgbClr val="FFC000"/>
                </a:solidFill>
              </a:rPr>
              <a:t>Strahlenther</a:t>
            </a:r>
            <a:r>
              <a:rPr lang="en-US" b="1">
                <a:solidFill>
                  <a:srgbClr val="FFC000"/>
                </a:solidFill>
              </a:rPr>
              <a:t> </a:t>
            </a:r>
            <a:r>
              <a:rPr lang="en-US" b="1" err="1">
                <a:solidFill>
                  <a:srgbClr val="FFC000"/>
                </a:solidFill>
              </a:rPr>
              <a:t>Onkol</a:t>
            </a:r>
            <a:r>
              <a:rPr lang="en-US" b="1">
                <a:solidFill>
                  <a:srgbClr val="FFC000"/>
                </a:solidFill>
              </a:rPr>
              <a:t> 2011, 187: 39-44. </a:t>
            </a:r>
          </a:p>
          <a:p>
            <a:r>
              <a:rPr lang="en-US" b="1" err="1">
                <a:solidFill>
                  <a:srgbClr val="FFC000"/>
                </a:solidFill>
              </a:rPr>
              <a:t>Melan'in</a:t>
            </a:r>
            <a:r>
              <a:rPr lang="en-US" b="1">
                <a:solidFill>
                  <a:srgbClr val="FFC000"/>
                </a:solidFill>
              </a:rPr>
              <a:t> VD, </a:t>
            </a:r>
            <a:r>
              <a:rPr lang="en-US" b="1" err="1">
                <a:solidFill>
                  <a:srgbClr val="FFC000"/>
                </a:solidFill>
              </a:rPr>
              <a:t>Rybak</a:t>
            </a:r>
            <a:r>
              <a:rPr lang="en-US" b="1">
                <a:solidFill>
                  <a:srgbClr val="FFC000"/>
                </a:solidFill>
              </a:rPr>
              <a:t> RF, </a:t>
            </a:r>
            <a:r>
              <a:rPr lang="en-US" b="1" err="1">
                <a:solidFill>
                  <a:srgbClr val="FFC000"/>
                </a:solidFill>
              </a:rPr>
              <a:t>Senkevich</a:t>
            </a:r>
            <a:r>
              <a:rPr lang="en-US" b="1">
                <a:solidFill>
                  <a:srgbClr val="FFC000"/>
                </a:solidFill>
              </a:rPr>
              <a:t> VM: Prophylaxis of the postop complications in combined treatment of patients with laryngeal cancer. </a:t>
            </a:r>
            <a:r>
              <a:rPr lang="en-US" b="1" err="1">
                <a:solidFill>
                  <a:srgbClr val="FFC000"/>
                </a:solidFill>
              </a:rPr>
              <a:t>Vestn</a:t>
            </a:r>
            <a:r>
              <a:rPr lang="en-US" b="1">
                <a:solidFill>
                  <a:srgbClr val="FFC000"/>
                </a:solidFill>
              </a:rPr>
              <a:t> </a:t>
            </a:r>
            <a:r>
              <a:rPr lang="en-US" b="1" err="1">
                <a:solidFill>
                  <a:srgbClr val="FFC000"/>
                </a:solidFill>
              </a:rPr>
              <a:t>Otorinolaringol</a:t>
            </a:r>
            <a:r>
              <a:rPr lang="en-US" b="1">
                <a:solidFill>
                  <a:srgbClr val="FFC000"/>
                </a:solidFill>
              </a:rPr>
              <a:t> 1998, 46:8.</a:t>
            </a:r>
          </a:p>
          <a:p>
            <a:r>
              <a:rPr lang="en-US" b="1" err="1">
                <a:solidFill>
                  <a:srgbClr val="FFC000"/>
                </a:solidFill>
              </a:rPr>
              <a:t>Girod</a:t>
            </a:r>
            <a:r>
              <a:rPr lang="en-US" b="1">
                <a:solidFill>
                  <a:srgbClr val="FFC000"/>
                </a:solidFill>
              </a:rPr>
              <a:t> DA, McCulloch TM, </a:t>
            </a:r>
            <a:r>
              <a:rPr lang="en-US" b="1" err="1">
                <a:solidFill>
                  <a:srgbClr val="FFC000"/>
                </a:solidFill>
              </a:rPr>
              <a:t>Tsue</a:t>
            </a:r>
            <a:r>
              <a:rPr lang="en-US" b="1">
                <a:solidFill>
                  <a:srgbClr val="FFC000"/>
                </a:solidFill>
              </a:rPr>
              <a:t> TT, </a:t>
            </a:r>
            <a:r>
              <a:rPr lang="en-US" b="1" err="1">
                <a:solidFill>
                  <a:srgbClr val="FFC000"/>
                </a:solidFill>
              </a:rPr>
              <a:t>Weymuller</a:t>
            </a:r>
            <a:r>
              <a:rPr lang="en-US" b="1">
                <a:solidFill>
                  <a:srgbClr val="FFC000"/>
                </a:solidFill>
              </a:rPr>
              <a:t> EA Jr: Risk factors for complications in clean-contaminated head and neck surgical procedures. Head Neck 1995, 17:7–13.</a:t>
            </a:r>
          </a:p>
        </p:txBody>
      </p:sp>
    </p:spTree>
    <p:extLst>
      <p:ext uri="{BB962C8B-B14F-4D97-AF65-F5344CB8AC3E}">
        <p14:creationId xmlns:p14="http://schemas.microsoft.com/office/powerpoint/2010/main" val="1560877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8DA9-C482-4632-9EFD-20B03B30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Lumpectomy + Local Tissue Rearrangement + Contralateral Reduction For Symmetry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15661A-C711-41FD-ADF7-CB31359B5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r="18966" b="41335"/>
          <a:stretch/>
        </p:blipFill>
        <p:spPr>
          <a:xfrm>
            <a:off x="689113" y="1829680"/>
            <a:ext cx="5261113" cy="50283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E58EEC-88C9-44B0-BBD9-1EDBFD851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 t="18361" r="21396" b="10785"/>
          <a:stretch/>
        </p:blipFill>
        <p:spPr>
          <a:xfrm>
            <a:off x="6291470" y="1852060"/>
            <a:ext cx="5476460" cy="50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1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D76C-BB27-41B9-B997-10AB847E5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Case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9F101-4642-4C75-90F4-92BCEAD9D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35 y/o WF With A Left Breast Phyllodes Tumor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C4F2-0628-4A57-B076-BDCED7BFC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518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0352-B46A-409F-A4F9-7AD46FD1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4200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Left Lumpectomy + LTR + Breast Augmentation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48BCE3-8284-4F7F-BE31-16FD244DF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5965" r="5332" b="25363"/>
          <a:stretch/>
        </p:blipFill>
        <p:spPr>
          <a:xfrm>
            <a:off x="357809" y="1850123"/>
            <a:ext cx="5738191" cy="50078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BE4DB7-3641-4D17-A064-FC38BB778C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6464" r="3641" b="28609"/>
          <a:stretch/>
        </p:blipFill>
        <p:spPr>
          <a:xfrm>
            <a:off x="6586329" y="1876980"/>
            <a:ext cx="5247862" cy="49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83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895B-CD50-401F-A406-7E4020F6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5BE78-0574-43F2-8051-06BD0DE70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Understand Patient Expectations: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Symmetry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Ideal Breast Volume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Define Outcome Limitations: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Radiation Changes 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Personalize Patient Patient Care By Matching Reconstruction Options </a:t>
            </a:r>
            <a:r>
              <a:rPr lang="en-US" b="1">
                <a:solidFill>
                  <a:schemeClr val="bg1"/>
                </a:solidFill>
              </a:rPr>
              <a:t>To Patients Desire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C8B6D-7CF5-4BDF-9751-4BCEC747A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81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32F3-2F37-4C07-B1D2-4862A311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63" y="2346318"/>
            <a:ext cx="5756502" cy="1325563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FFC000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E8CDA-5C8C-4C25-9DCF-385633AFC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E3ACC-E96D-45DB-BBBA-AB44F72BE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51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875C-9DEE-4E60-BCF2-4301458A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C8A38-61DF-4FBE-AE89-BA1E1E02C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75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Radiation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Damage Caused At 3 Time Frames: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Physical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Chemical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Biological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213A5-769B-4595-ABC5-CE2EAA5FF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Physical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Involves “Ionization” where ionizing radiation is absorbed by tissues causing removal of an electron from atoms</a:t>
            </a:r>
          </a:p>
          <a:p>
            <a:r>
              <a:rPr lang="en-US" b="1">
                <a:solidFill>
                  <a:schemeClr val="bg1"/>
                </a:solidFill>
              </a:rPr>
              <a:t>Leads to break down of molecules in tissue</a:t>
            </a:r>
          </a:p>
          <a:p>
            <a:r>
              <a:rPr lang="en-US" b="1">
                <a:solidFill>
                  <a:schemeClr val="bg1"/>
                </a:solidFill>
              </a:rPr>
              <a:t>Extremely fast process (10^-12 sec)</a:t>
            </a:r>
          </a:p>
          <a:p>
            <a:r>
              <a:rPr lang="en-US" b="1">
                <a:solidFill>
                  <a:schemeClr val="bg1"/>
                </a:solidFill>
              </a:rPr>
              <a:t>Cellular to clinical level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Atom </a:t>
            </a:r>
            <a:r>
              <a:rPr lang="en-US" b="1">
                <a:solidFill>
                  <a:schemeClr val="bg1"/>
                </a:solidFill>
                <a:sym typeface="Wingdings"/>
              </a:rPr>
              <a:t> Molecule  Tissue  Organ  Whole body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B133F-7272-4129-AA21-BB6453404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89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Chemical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Ionization of water produces “free radicals”</a:t>
            </a:r>
          </a:p>
          <a:p>
            <a:r>
              <a:rPr lang="en-US" b="1">
                <a:solidFill>
                  <a:schemeClr val="bg1"/>
                </a:solidFill>
              </a:rPr>
              <a:t>Our bodies contain up to 80% water</a:t>
            </a:r>
          </a:p>
          <a:p>
            <a:r>
              <a:rPr lang="en-US" b="1">
                <a:solidFill>
                  <a:schemeClr val="bg1"/>
                </a:solidFill>
              </a:rPr>
              <a:t>Reaction that causes MAJORITY of damage in the human body</a:t>
            </a:r>
          </a:p>
          <a:p>
            <a:r>
              <a:rPr lang="en-US" b="1">
                <a:solidFill>
                  <a:schemeClr val="bg1"/>
                </a:solidFill>
              </a:rPr>
              <a:t>Reacts with DNA causing breaking of its structure </a:t>
            </a:r>
            <a:r>
              <a:rPr lang="en-US" b="1">
                <a:solidFill>
                  <a:schemeClr val="bg1"/>
                </a:solidFill>
                <a:sym typeface="Wingdings"/>
              </a:rPr>
              <a:t> interferes with cellular metabolism &amp; reproduction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4A384-972B-488B-98F7-22AEB3036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Biological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The stage we see in clinical setting</a:t>
            </a:r>
          </a:p>
          <a:p>
            <a:r>
              <a:rPr lang="en-US" b="1">
                <a:solidFill>
                  <a:schemeClr val="bg1"/>
                </a:solidFill>
              </a:rPr>
              <a:t>This stage revealed when cells attempt to replicate</a:t>
            </a:r>
          </a:p>
          <a:p>
            <a:r>
              <a:rPr lang="en-US" b="1">
                <a:solidFill>
                  <a:schemeClr val="bg1"/>
                </a:solidFill>
              </a:rPr>
              <a:t>Fate of irradiated cells: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Immediate death (unusual)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DNA damage (eventual death vs mutation)</a:t>
            </a:r>
          </a:p>
          <a:p>
            <a:r>
              <a:rPr lang="en-US" b="1">
                <a:solidFill>
                  <a:schemeClr val="bg1"/>
                </a:solidFill>
              </a:rPr>
              <a:t>No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83624-415D-438F-AEB3-A25BCDC0F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179219"/>
            <a:ext cx="1667668" cy="16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77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1393</Words>
  <Application>Microsoft Office PowerPoint</Application>
  <PresentationFormat>Widescreen</PresentationFormat>
  <Paragraphs>199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Wingdings</vt:lpstr>
      <vt:lpstr>Office Theme</vt:lpstr>
      <vt:lpstr>Oncoplastic Techniques For Partial Breast Reconstruction</vt:lpstr>
      <vt:lpstr>Disclosures</vt:lpstr>
      <vt:lpstr>Delayed or Secondary Partial Breast Reconstruction</vt:lpstr>
      <vt:lpstr>Radiation Therapy</vt:lpstr>
      <vt:lpstr>Operative Risks After XRT</vt:lpstr>
      <vt:lpstr>Radiation Therapy</vt:lpstr>
      <vt:lpstr>Physical Stage</vt:lpstr>
      <vt:lpstr>Chemical Stage</vt:lpstr>
      <vt:lpstr>Biological Stage</vt:lpstr>
      <vt:lpstr>Biological Effects</vt:lpstr>
      <vt:lpstr>Effects on Wound Healing</vt:lpstr>
      <vt:lpstr>PowerPoint Presentation</vt:lpstr>
      <vt:lpstr>Effects on Wound Healing</vt:lpstr>
      <vt:lpstr>Early RT-Induced Skin Reactions</vt:lpstr>
      <vt:lpstr>Early RT-Induced Skin Reactions</vt:lpstr>
      <vt:lpstr>PowerPoint Presentation</vt:lpstr>
      <vt:lpstr>Delayed RT-Induced Reactions</vt:lpstr>
      <vt:lpstr>Reconstruction Options</vt:lpstr>
      <vt:lpstr>Delayed or Secondary Partial Breast Reconstruction</vt:lpstr>
      <vt:lpstr>Reconstruction Options</vt:lpstr>
      <vt:lpstr>Fasciocutaneous or Myocutaneous Flaps</vt:lpstr>
      <vt:lpstr>Thoracoepigastric Flap</vt:lpstr>
      <vt:lpstr>PowerPoint Presentation</vt:lpstr>
      <vt:lpstr>PowerPoint Presentation</vt:lpstr>
      <vt:lpstr>Latissimus Dorsi Muscle Flap</vt:lpstr>
      <vt:lpstr>Mathes And Nahai Flap Classification</vt:lpstr>
      <vt:lpstr>PowerPoint Presentation</vt:lpstr>
      <vt:lpstr>Fat Grafting</vt:lpstr>
      <vt:lpstr>PowerPoint Presentation</vt:lpstr>
      <vt:lpstr>PowerPoint Presentation</vt:lpstr>
      <vt:lpstr>PowerPoint Presentation</vt:lpstr>
      <vt:lpstr>Fat Grafting</vt:lpstr>
      <vt:lpstr>Safety of Lipofilling</vt:lpstr>
      <vt:lpstr>Autologous fat grafting in onco-plastic breast reconstruction: A systematic review on oncological and radiological safety, complications, volume retention and patient/surgeon satisfaction  JPRAS:  Groen et al (2016)</vt:lpstr>
      <vt:lpstr>PowerPoint Presentation</vt:lpstr>
      <vt:lpstr>Case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Scenarios</vt:lpstr>
      <vt:lpstr>PowerPoint Presentation</vt:lpstr>
      <vt:lpstr>PowerPoint Presentation</vt:lpstr>
      <vt:lpstr>PowerPoint Presentation</vt:lpstr>
      <vt:lpstr>PowerPoint Presentation</vt:lpstr>
      <vt:lpstr>Case Scenarios</vt:lpstr>
      <vt:lpstr>Lumpectomy + Local Tissue Rearrangement + Contralateral Reduction For Symmetry</vt:lpstr>
      <vt:lpstr>Case Scenarios</vt:lpstr>
      <vt:lpstr>Left Lumpectomy + LTR + Breast Augmentation</vt:lpstr>
      <vt:lpstr>Conclusion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Oncoplastic surgery</dc:title>
  <dc:creator>Microsoft</dc:creator>
  <cp:lastModifiedBy>Cristiano Boneti</cp:lastModifiedBy>
  <cp:revision>38</cp:revision>
  <dcterms:created xsi:type="dcterms:W3CDTF">2017-09-30T20:07:31Z</dcterms:created>
  <dcterms:modified xsi:type="dcterms:W3CDTF">2018-11-02T23:22:16Z</dcterms:modified>
</cp:coreProperties>
</file>